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Java 20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  <p:sldId id="284" r:id="rId15"/>
    <p:sldId id="286" r:id="rId16"/>
  </p:sldIdLst>
  <p:sldSz cx="12188952" cy="68580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tags" Target="tags/tag1.xml" /><Relationship Id="rId18" Type="http://schemas.openxmlformats.org/officeDocument/2006/relationships/presProps" Target="presProps.xml" /><Relationship Id="rId19" Type="http://schemas.openxmlformats.org/officeDocument/2006/relationships/viewProps" Target="viewProps.xml" /><Relationship Id="rId2" Type="http://schemas.openxmlformats.org/officeDocument/2006/relationships/slide" Target="slides/slide1.xml" /><Relationship Id="rId20" Type="http://schemas.openxmlformats.org/officeDocument/2006/relationships/theme" Target="theme/theme1.xml" /><Relationship Id="rId21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png" /><Relationship Id="rId2" Type="http://schemas.openxmlformats.org/officeDocument/2006/relationships/image" Target="../media/image4.png" /><Relationship Id="rId3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Title Slide Option 3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-1524" y="0"/>
            <a:ext cx="12192000" cy="68580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-1524" y="0"/>
            <a:ext cx="12192000" cy="6858000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208026" y="247650"/>
            <a:ext cx="252349" cy="2383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08026" y="247650"/>
            <a:ext cx="252349" cy="23837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Agenda Slide 1 Warm Light">
    <p:bg>
      <p:bgPr>
        <a:solidFill>
          <a:srgbClr val="FC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10617835" y="6260719"/>
            <a:ext cx="1269619" cy="30708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617835" y="6260719"/>
            <a:ext cx="1269619" cy="307086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208026" y="247650"/>
            <a:ext cx="252349" cy="2383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08026" y="247650"/>
            <a:ext cx="252349" cy="23837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Agenda Slide 3 Link Blue">
    <p:bg>
      <p:bgPr>
        <a:solidFill>
          <a:srgbClr val="007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10617835" y="6260719"/>
            <a:ext cx="1269619" cy="30708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617835" y="6260719"/>
            <a:ext cx="1269619" cy="307086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208026" y="247650"/>
            <a:ext cx="252349" cy="2383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08026" y="247650"/>
            <a:ext cx="252349" cy="238379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Content Green">
    <p:bg>
      <p:bgPr>
        <a:solidFill>
          <a:srgbClr val="FC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10617835" y="6260719"/>
            <a:ext cx="1269619" cy="30708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1"/>
          <a:stretch>
            <a:fillRect/>
          </a:stretch>
        </p:blipFill>
        <p:spPr>
          <a:xfrm>
            <a:off x="10617835" y="6260719"/>
            <a:ext cx="1269619" cy="307086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0" y="0"/>
            <a:ext cx="12188952" cy="87617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8952" cy="876173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8" y="274638"/>
            <a:ext cx="1097005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8" y="1600200"/>
            <a:ext cx="1097005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8" y="6356350"/>
            <a:ext cx="2844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E8FD0B7A-F5DD-4F40-B4CB-3B2C354B893A}" type="datetimeFigureOut">
              <a:rPr lang="en-US" smtClean="0"/>
              <a:pPr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59" y="6356350"/>
            <a:ext cx="3859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416" y="6356350"/>
            <a:ext cx="2844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93AE1883-0942-4AA3-9DB2-9C7C3A0314B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3.png" /><Relationship Id="rId11" Type="http://schemas.openxmlformats.org/officeDocument/2006/relationships/image" Target="../media/image14.png" /><Relationship Id="rId2" Type="http://schemas.openxmlformats.org/officeDocument/2006/relationships/image" Target="../media/image5.png" /><Relationship Id="rId3" Type="http://schemas.openxmlformats.org/officeDocument/2006/relationships/image" Target="../media/image6.png" /><Relationship Id="rId4" Type="http://schemas.openxmlformats.org/officeDocument/2006/relationships/image" Target="../media/image7.png" /><Relationship Id="rId5" Type="http://schemas.openxmlformats.org/officeDocument/2006/relationships/image" Target="../media/image8.png" /><Relationship Id="rId6" Type="http://schemas.openxmlformats.org/officeDocument/2006/relationships/image" Target="../media/image9.png" /><Relationship Id="rId7" Type="http://schemas.openxmlformats.org/officeDocument/2006/relationships/image" Target="../media/image10.png" /><Relationship Id="rId8" Type="http://schemas.openxmlformats.org/officeDocument/2006/relationships/image" Target="../media/image11.png" /><Relationship Id="rId9" Type="http://schemas.openxmlformats.org/officeDocument/2006/relationships/image" Target="../media/image1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Relationship Id="rId4" Type="http://schemas.openxmlformats.org/officeDocument/2006/relationships/image" Target="../media/image17.png" /><Relationship Id="rId5" Type="http://schemas.openxmlformats.org/officeDocument/2006/relationships/image" Target="../media/image18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image" Target="../media/image25.png" /><Relationship Id="rId11" Type="http://schemas.openxmlformats.org/officeDocument/2006/relationships/image" Target="../media/image26.png" /><Relationship Id="rId2" Type="http://schemas.openxmlformats.org/officeDocument/2006/relationships/hyperlink" Target="https://wk-dev.wdesk.org/a/QWNjb3VudB8xNDA4MzEwMDA4/spreadsheet/4c68e7fd0dfa4fd3bbb056f2f2241bf6/-1/sheet/8922415bd0a443a89f2223c89f2d65f5" TargetMode="External" /><Relationship Id="rId3" Type="http://schemas.openxmlformats.org/officeDocument/2006/relationships/image" Target="../media/image19.png" /><Relationship Id="rId4" Type="http://schemas.openxmlformats.org/officeDocument/2006/relationships/image" Target="../media/image20.png" /><Relationship Id="rId5" Type="http://schemas.openxmlformats.org/officeDocument/2006/relationships/image" Target="../media/image21.png" /><Relationship Id="rId6" Type="http://schemas.openxmlformats.org/officeDocument/2006/relationships/image" Target="../media/image22.jpeg" /><Relationship Id="rId7" Type="http://schemas.openxmlformats.org/officeDocument/2006/relationships/image" Target="../media/image23.png" /><Relationship Id="rId8" Type="http://schemas.openxmlformats.org/officeDocument/2006/relationships/image" Target="../media/image24.png" /><Relationship Id="rId9" Type="http://schemas.openxmlformats.org/officeDocument/2006/relationships/hyperlink" Target="https://wk-dev.wdesk.org/a/QWNjb3VudB8xNDA4MzEwMDA4/spreadsheet/e0d4828d88b14bd09ea316e998fb8817/-1/sheet/362193b90f824699b3b49828ccffc6ea" TargetMode="Externa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8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https://support.workiva.com/hc/en-us/sections/360009876152-Process" TargetMode="External" /><Relationship Id="rId3" Type="http://schemas.openxmlformats.org/officeDocument/2006/relationships/hyperlink" Target="https://support.workiva.com/hc/en-us/categories/360002299052-Getting-started#360011461771" TargetMode="External" /><Relationship Id="rId4" Type="http://schemas.openxmlformats.org/officeDocument/2006/relationships/hyperlink" Target="https://support.workiva.com/hc/en-us/articles/360035643292-Use-data-validations" TargetMode="External" /><Relationship Id="rId5" Type="http://schemas.openxmlformats.org/officeDocument/2006/relationships/hyperlink" Target="https://support.workiva.com/hc/en-us/sections/360007125932-Spreadsheets#4406058624788" TargetMode="External" /><Relationship Id="rId6" Type="http://schemas.openxmlformats.org/officeDocument/2006/relationships/hyperlink" Target="https://support.workiva.com/hc/en-us/articles/360052479412-Connect-sheets-to-destination-Wdata-tables" TargetMode="External" /><Relationship Id="rId7" Type="http://schemas.openxmlformats.org/officeDocument/2006/relationships/hyperlink" Target="https://support.workiva.com/hc/en-us/articles/360035643272-Connect-sheets-to-source-Wdata-queries" TargetMode="Ex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https://support.workiva.com/hc/en-us/articles/360046603651-Export-for-InDesign" TargetMode="External" /><Relationship Id="rId3" Type="http://schemas.openxmlformats.org/officeDocument/2006/relationships/hyperlink" Target="https://support.workiva.com/hc/en-us/community/posts/360073301532-Design-Reporting-Guidelines" TargetMode="External" /><Relationship Id="rId4" Type="http://schemas.openxmlformats.org/officeDocument/2006/relationships/hyperlink" Target="https://support.workiva.com/hc/en-us/community/posts/360077307272-Design-Reporting-Quick-Start-Guides-Multiple-Languages-" TargetMode="External" /><Relationship Id="rId5" Type="http://schemas.openxmlformats.org/officeDocument/2006/relationships/hyperlink" Target="https://support.workiva.com/hc/en-us/articles/4411659350036-Workiva-for-Design-Reporting" TargetMode="Externa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588899" y="2390902"/>
            <a:ext cx="7053453" cy="159804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333333"/>
                </a:solidFill>
                <a:latin typeface="Adelle Sans"/>
              </a:rPr>
              <a:t>ESG </a:t>
            </a:r>
            <a:r>
              <a:rPr sz="3200" b="1">
                <a:solidFill>
                  <a:srgbClr val="333333"/>
                </a:solidFill>
                <a:latin typeface="Adelle Sans"/>
              </a:rPr>
              <a:t>Framework + Factbook</a:t>
            </a:r>
            <a:r>
              <a:rPr sz="3200" b="1">
                <a:solidFill>
                  <a:srgbClr val="333333"/>
                </a:solidFill>
                <a:latin typeface="Adelle Sans"/>
              </a:rPr>
              <a:t> Training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800" i="1">
              <a:solidFill>
                <a:srgbClr val="000000"/>
              </a:solidFill>
              <a:latin typeface="Adelle Sans"/>
            </a:endParaRP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800">
              <a:solidFill>
                <a:srgbClr val="000000"/>
              </a:solidFill>
              <a:latin typeface="Adelle Sans"/>
            </a:endParaRP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3200" b="1" i="1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3" name="New shape"/>
          <p:cNvSpPr/>
          <p:nvPr/>
        </p:nvSpPr>
        <p:spPr>
          <a:xfrm>
            <a:off x="9803638" y="6337300"/>
            <a:ext cx="1883791" cy="34124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FFFFFF"/>
                </a:solidFill>
                <a:latin typeface="Adelle Sans"/>
              </a:rPr>
              <a:t>We simplify complex work.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7140321" y="2974213"/>
            <a:ext cx="1010666" cy="121793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140321" y="2974213"/>
            <a:ext cx="1010666" cy="1217930"/>
          </a:xfrm>
          <a:prstGeom prst="rect">
            <a:avLst/>
          </a:prstGeom>
        </p:spPr>
      </p:pic>
      <p:sp>
        <p:nvSpPr>
          <p:cNvPr id="4" name="New shape"/>
          <p:cNvSpPr/>
          <p:nvPr/>
        </p:nvSpPr>
        <p:spPr>
          <a:xfrm>
            <a:off x="429387" y="5065522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29387" y="5065522"/>
            <a:ext cx="555879" cy="555752"/>
          </a:xfrm>
          <a:prstGeom prst="rect">
            <a:avLst/>
          </a:prstGeom>
        </p:spPr>
      </p:pic>
      <p:sp>
        <p:nvSpPr>
          <p:cNvPr id="6" name="New shape"/>
          <p:cNvSpPr/>
          <p:nvPr/>
        </p:nvSpPr>
        <p:spPr>
          <a:xfrm>
            <a:off x="86360" y="3895217"/>
            <a:ext cx="941832" cy="273050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3</a:t>
            </a:r>
          </a:p>
        </p:txBody>
      </p:sp>
      <p:sp>
        <p:nvSpPr>
          <p:cNvPr id="7" name="New shape"/>
          <p:cNvSpPr/>
          <p:nvPr/>
        </p:nvSpPr>
        <p:spPr>
          <a:xfrm>
            <a:off x="1154811" y="2024888"/>
            <a:ext cx="941832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2</a:t>
            </a:r>
          </a:p>
        </p:txBody>
      </p:sp>
      <p:sp>
        <p:nvSpPr>
          <p:cNvPr id="8" name="New shape"/>
          <p:cNvSpPr/>
          <p:nvPr/>
        </p:nvSpPr>
        <p:spPr>
          <a:xfrm>
            <a:off x="1097661" y="3887470"/>
            <a:ext cx="1094359" cy="295656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3</a:t>
            </a:r>
          </a:p>
        </p:txBody>
      </p:sp>
      <p:sp>
        <p:nvSpPr>
          <p:cNvPr id="9" name="New shape"/>
          <p:cNvSpPr/>
          <p:nvPr/>
        </p:nvSpPr>
        <p:spPr>
          <a:xfrm>
            <a:off x="232283" y="1518539"/>
            <a:ext cx="1754378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1.1 Unstructured Data</a:t>
            </a:r>
          </a:p>
        </p:txBody>
      </p:sp>
      <p:sp>
        <p:nvSpPr>
          <p:cNvPr id="10" name="New shape"/>
          <p:cNvSpPr/>
          <p:nvPr/>
        </p:nvSpPr>
        <p:spPr>
          <a:xfrm>
            <a:off x="27559" y="2046097"/>
            <a:ext cx="941832" cy="370205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800" b="1">
                <a:solidFill>
                  <a:srgbClr val="444444"/>
                </a:solidFill>
                <a:latin typeface="Adelle Sans"/>
              </a:rPr>
              <a:t>ESG Topic 1</a:t>
            </a:r>
          </a:p>
        </p:txBody>
      </p:sp>
      <p:sp>
        <p:nvSpPr>
          <p:cNvPr id="11" name="New shape"/>
          <p:cNvSpPr/>
          <p:nvPr/>
        </p:nvSpPr>
        <p:spPr>
          <a:xfrm>
            <a:off x="733171" y="2679827"/>
            <a:ext cx="694182" cy="686435"/>
          </a:xfrm>
          <a:prstGeom prst="ellipse">
            <a:avLst/>
          </a:prstGeom>
          <a:ln w="12700">
            <a:miter/>
          </a:ln>
        </p:spPr>
        <p:style>
          <a:lnRef idx="2">
            <a:srgbClr val="BFE4FF"/>
          </a:lnRef>
          <a:fillRef idx="1">
            <a:srgbClr val="66CC00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2" name="New shape"/>
          <p:cNvSpPr/>
          <p:nvPr/>
        </p:nvSpPr>
        <p:spPr>
          <a:xfrm>
            <a:off x="897890" y="2846070"/>
            <a:ext cx="353822" cy="354076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3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97890" y="2846070"/>
            <a:ext cx="353822" cy="354076"/>
          </a:xfrm>
          <a:prstGeom prst="rect">
            <a:avLst/>
          </a:prstGeom>
        </p:spPr>
      </p:pic>
      <p:sp>
        <p:nvSpPr>
          <p:cNvPr id="14" name="New shape"/>
          <p:cNvSpPr/>
          <p:nvPr/>
        </p:nvSpPr>
        <p:spPr>
          <a:xfrm>
            <a:off x="1427353" y="2318385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427353" y="2318385"/>
            <a:ext cx="434848" cy="434975"/>
          </a:xfrm>
          <a:prstGeom prst="rect">
            <a:avLst/>
          </a:prstGeom>
        </p:spPr>
      </p:pic>
      <p:sp>
        <p:nvSpPr>
          <p:cNvPr id="16" name="New shape"/>
          <p:cNvSpPr/>
          <p:nvPr/>
        </p:nvSpPr>
        <p:spPr>
          <a:xfrm>
            <a:off x="1408303" y="3365246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7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408303" y="3365246"/>
            <a:ext cx="434848" cy="434975"/>
          </a:xfrm>
          <a:prstGeom prst="rect">
            <a:avLst/>
          </a:prstGeom>
        </p:spPr>
      </p:pic>
      <p:sp>
        <p:nvSpPr>
          <p:cNvPr id="18" name="New shape"/>
          <p:cNvSpPr/>
          <p:nvPr/>
        </p:nvSpPr>
        <p:spPr>
          <a:xfrm>
            <a:off x="339852" y="2337435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9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9852" y="2337435"/>
            <a:ext cx="434848" cy="434975"/>
          </a:xfrm>
          <a:prstGeom prst="rect">
            <a:avLst/>
          </a:prstGeom>
        </p:spPr>
      </p:pic>
      <p:sp>
        <p:nvSpPr>
          <p:cNvPr id="20" name="New shape"/>
          <p:cNvSpPr/>
          <p:nvPr/>
        </p:nvSpPr>
        <p:spPr>
          <a:xfrm>
            <a:off x="339852" y="3374771"/>
            <a:ext cx="434848" cy="4349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1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39852" y="3374771"/>
            <a:ext cx="434848" cy="434975"/>
          </a:xfrm>
          <a:prstGeom prst="rect">
            <a:avLst/>
          </a:prstGeom>
        </p:spPr>
      </p:pic>
      <p:sp>
        <p:nvSpPr>
          <p:cNvPr id="22" name="New shape"/>
          <p:cNvSpPr/>
          <p:nvPr/>
        </p:nvSpPr>
        <p:spPr>
          <a:xfrm>
            <a:off x="9867011" y="5537581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Investor Presentation</a:t>
            </a:r>
          </a:p>
        </p:txBody>
      </p:sp>
      <p:cxnSp>
        <p:nvCxnSpPr>
          <p:cNvPr id="23" name="New connector"/>
          <p:cNvCxnSpPr>
            <a:stCxn id="24" idx="3"/>
            <a:endCxn id="26" idx="1"/>
          </p:cNvCxnSpPr>
          <p:nvPr/>
        </p:nvCxnSpPr>
        <p:spPr>
          <a:xfrm flipV="1">
            <a:off x="1124839" y="1194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New shape"/>
          <p:cNvSpPr/>
          <p:nvPr/>
        </p:nvSpPr>
        <p:spPr>
          <a:xfrm>
            <a:off x="914400" y="1091819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5" name="New shape"/>
          <p:cNvSpPr/>
          <p:nvPr/>
        </p:nvSpPr>
        <p:spPr>
          <a:xfrm>
            <a:off x="4155567" y="1080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6" name="New shape"/>
          <p:cNvSpPr/>
          <p:nvPr/>
        </p:nvSpPr>
        <p:spPr>
          <a:xfrm>
            <a:off x="10637774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27" name="New shape"/>
          <p:cNvSpPr/>
          <p:nvPr/>
        </p:nvSpPr>
        <p:spPr>
          <a:xfrm>
            <a:off x="56896" y="849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1. Data Collection</a:t>
            </a:r>
          </a:p>
        </p:txBody>
      </p:sp>
      <p:sp>
        <p:nvSpPr>
          <p:cNvPr id="28" name="New shape"/>
          <p:cNvSpPr/>
          <p:nvPr/>
        </p:nvSpPr>
        <p:spPr>
          <a:xfrm>
            <a:off x="2706243" y="836549"/>
            <a:ext cx="316039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2. Frameworks / Standards / Surveys</a:t>
            </a:r>
          </a:p>
        </p:txBody>
      </p:sp>
      <p:sp>
        <p:nvSpPr>
          <p:cNvPr id="29" name="New shape"/>
          <p:cNvSpPr/>
          <p:nvPr/>
        </p:nvSpPr>
        <p:spPr>
          <a:xfrm>
            <a:off x="9850374" y="836549"/>
            <a:ext cx="1754378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4. Reporting Outputs</a:t>
            </a:r>
          </a:p>
        </p:txBody>
      </p:sp>
      <p:sp>
        <p:nvSpPr>
          <p:cNvPr id="30" name="New shape"/>
          <p:cNvSpPr/>
          <p:nvPr/>
        </p:nvSpPr>
        <p:spPr>
          <a:xfrm>
            <a:off x="2266442" y="3717036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1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266442" y="3717036"/>
            <a:ext cx="687705" cy="636524"/>
          </a:xfrm>
          <a:prstGeom prst="rect">
            <a:avLst/>
          </a:prstGeom>
        </p:spPr>
      </p:pic>
      <p:sp>
        <p:nvSpPr>
          <p:cNvPr id="32" name="New shape"/>
          <p:cNvSpPr/>
          <p:nvPr/>
        </p:nvSpPr>
        <p:spPr>
          <a:xfrm rot="540000">
            <a:off x="1251712" y="2453386"/>
            <a:ext cx="184912" cy="27838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3" name="New picture"/>
          <p:cNvPicPr/>
          <p:nvPr/>
        </p:nvPicPr>
        <p:blipFill>
          <a:blip r:embed="rId7"/>
          <a:stretch>
            <a:fillRect/>
          </a:stretch>
        </p:blipFill>
        <p:spPr>
          <a:xfrm rot="588600">
            <a:off x="1251712" y="2453386"/>
            <a:ext cx="184912" cy="278384"/>
          </a:xfrm>
          <a:prstGeom prst="rect">
            <a:avLst/>
          </a:prstGeom>
        </p:spPr>
      </p:pic>
      <p:sp>
        <p:nvSpPr>
          <p:cNvPr id="34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ESG Deliverable Workstreams </a:t>
            </a:r>
          </a:p>
        </p:txBody>
      </p:sp>
      <p:sp>
        <p:nvSpPr>
          <p:cNvPr id="35" name="New shape"/>
          <p:cNvSpPr/>
          <p:nvPr/>
        </p:nvSpPr>
        <p:spPr>
          <a:xfrm rot="11160000">
            <a:off x="1429512" y="2704465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6" name="New picture"/>
          <p:cNvPicPr/>
          <p:nvPr/>
        </p:nvPicPr>
        <p:blipFill>
          <a:blip r:embed="rId7"/>
          <a:stretch>
            <a:fillRect/>
          </a:stretch>
        </p:blipFill>
        <p:spPr>
          <a:xfrm rot="11163600">
            <a:off x="1429512" y="2704465"/>
            <a:ext cx="184912" cy="322707"/>
          </a:xfrm>
          <a:prstGeom prst="rect">
            <a:avLst/>
          </a:prstGeom>
        </p:spPr>
      </p:pic>
      <p:sp>
        <p:nvSpPr>
          <p:cNvPr id="37" name="New shape"/>
          <p:cNvSpPr/>
          <p:nvPr/>
        </p:nvSpPr>
        <p:spPr>
          <a:xfrm rot="540000">
            <a:off x="566420" y="3144012"/>
            <a:ext cx="184912" cy="27457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8" name="New picture"/>
          <p:cNvPicPr/>
          <p:nvPr/>
        </p:nvPicPr>
        <p:blipFill>
          <a:blip r:embed="rId7"/>
          <a:stretch>
            <a:fillRect/>
          </a:stretch>
        </p:blipFill>
        <p:spPr>
          <a:xfrm rot="588600">
            <a:off x="566420" y="3144012"/>
            <a:ext cx="184912" cy="274574"/>
          </a:xfrm>
          <a:prstGeom prst="rect">
            <a:avLst/>
          </a:prstGeom>
        </p:spPr>
      </p:pic>
      <p:sp>
        <p:nvSpPr>
          <p:cNvPr id="39" name="New shape"/>
          <p:cNvSpPr/>
          <p:nvPr/>
        </p:nvSpPr>
        <p:spPr>
          <a:xfrm rot="11160000">
            <a:off x="776859" y="3307588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0" name="New picture"/>
          <p:cNvPicPr/>
          <p:nvPr/>
        </p:nvPicPr>
        <p:blipFill>
          <a:blip r:embed="rId7"/>
          <a:stretch>
            <a:fillRect/>
          </a:stretch>
        </p:blipFill>
        <p:spPr>
          <a:xfrm rot="11163600">
            <a:off x="776859" y="3307588"/>
            <a:ext cx="184912" cy="322707"/>
          </a:xfrm>
          <a:prstGeom prst="rect">
            <a:avLst/>
          </a:prstGeom>
        </p:spPr>
      </p:pic>
      <p:sp>
        <p:nvSpPr>
          <p:cNvPr id="41" name="New shape"/>
          <p:cNvSpPr/>
          <p:nvPr/>
        </p:nvSpPr>
        <p:spPr>
          <a:xfrm rot="5700000">
            <a:off x="1417066" y="3139821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2" name="New picture"/>
          <p:cNvPicPr/>
          <p:nvPr/>
        </p:nvPicPr>
        <p:blipFill>
          <a:blip r:embed="rId7"/>
          <a:stretch>
            <a:fillRect/>
          </a:stretch>
        </p:blipFill>
        <p:spPr>
          <a:xfrm rot="5755800">
            <a:off x="1417066" y="3139821"/>
            <a:ext cx="184912" cy="322707"/>
          </a:xfrm>
          <a:prstGeom prst="rect">
            <a:avLst/>
          </a:prstGeom>
        </p:spPr>
      </p:pic>
      <p:sp>
        <p:nvSpPr>
          <p:cNvPr id="43" name="New shape"/>
          <p:cNvSpPr/>
          <p:nvPr/>
        </p:nvSpPr>
        <p:spPr>
          <a:xfrm rot="18120000">
            <a:off x="1255903" y="3274949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4" name="New picture"/>
          <p:cNvPicPr/>
          <p:nvPr/>
        </p:nvPicPr>
        <p:blipFill>
          <a:blip r:embed="rId7"/>
          <a:stretch>
            <a:fillRect/>
          </a:stretch>
        </p:blipFill>
        <p:spPr>
          <a:xfrm rot="18148800">
            <a:off x="1255903" y="3274949"/>
            <a:ext cx="184912" cy="322707"/>
          </a:xfrm>
          <a:prstGeom prst="rect">
            <a:avLst/>
          </a:prstGeom>
        </p:spPr>
      </p:pic>
      <p:sp>
        <p:nvSpPr>
          <p:cNvPr id="45" name="New shape"/>
          <p:cNvSpPr/>
          <p:nvPr/>
        </p:nvSpPr>
        <p:spPr>
          <a:xfrm rot="18120000">
            <a:off x="570484" y="2733040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6" name="New picture"/>
          <p:cNvPicPr/>
          <p:nvPr/>
        </p:nvPicPr>
        <p:blipFill>
          <a:blip r:embed="rId7"/>
          <a:stretch>
            <a:fillRect/>
          </a:stretch>
        </p:blipFill>
        <p:spPr>
          <a:xfrm rot="18148800">
            <a:off x="570484" y="2733040"/>
            <a:ext cx="184912" cy="322707"/>
          </a:xfrm>
          <a:prstGeom prst="rect">
            <a:avLst/>
          </a:prstGeom>
        </p:spPr>
      </p:pic>
      <p:sp>
        <p:nvSpPr>
          <p:cNvPr id="47" name="New shape"/>
          <p:cNvSpPr/>
          <p:nvPr/>
        </p:nvSpPr>
        <p:spPr>
          <a:xfrm rot="5700000">
            <a:off x="776859" y="2417191"/>
            <a:ext cx="184912" cy="32270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8" name="New picture"/>
          <p:cNvPicPr/>
          <p:nvPr/>
        </p:nvPicPr>
        <p:blipFill>
          <a:blip r:embed="rId7"/>
          <a:stretch>
            <a:fillRect/>
          </a:stretch>
        </p:blipFill>
        <p:spPr>
          <a:xfrm rot="5755800">
            <a:off x="776859" y="2417191"/>
            <a:ext cx="184912" cy="322707"/>
          </a:xfrm>
          <a:prstGeom prst="rect">
            <a:avLst/>
          </a:prstGeom>
        </p:spPr>
      </p:pic>
      <p:sp>
        <p:nvSpPr>
          <p:cNvPr id="49" name="New shape"/>
          <p:cNvSpPr/>
          <p:nvPr/>
        </p:nvSpPr>
        <p:spPr>
          <a:xfrm>
            <a:off x="232283" y="4370070"/>
            <a:ext cx="1754378" cy="508508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1.2 Source System Connections</a:t>
            </a:r>
          </a:p>
        </p:txBody>
      </p:sp>
      <p:sp>
        <p:nvSpPr>
          <p:cNvPr id="50" name="New shape"/>
          <p:cNvSpPr/>
          <p:nvPr/>
        </p:nvSpPr>
        <p:spPr>
          <a:xfrm>
            <a:off x="7396607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51" name="New shape"/>
          <p:cNvSpPr/>
          <p:nvPr/>
        </p:nvSpPr>
        <p:spPr>
          <a:xfrm>
            <a:off x="6234430" y="836549"/>
            <a:ext cx="249745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3. Factbook</a:t>
            </a:r>
          </a:p>
        </p:txBody>
      </p:sp>
      <p:sp>
        <p:nvSpPr>
          <p:cNvPr id="52" name="New shape"/>
          <p:cNvSpPr/>
          <p:nvPr/>
        </p:nvSpPr>
        <p:spPr>
          <a:xfrm>
            <a:off x="3197098" y="282765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3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197098" y="2827655"/>
            <a:ext cx="617093" cy="794639"/>
          </a:xfrm>
          <a:prstGeom prst="rect">
            <a:avLst/>
          </a:prstGeom>
        </p:spPr>
      </p:pic>
      <p:sp>
        <p:nvSpPr>
          <p:cNvPr id="54" name="New shape"/>
          <p:cNvSpPr/>
          <p:nvPr/>
        </p:nvSpPr>
        <p:spPr>
          <a:xfrm>
            <a:off x="3236087" y="443953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5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236087" y="4439539"/>
            <a:ext cx="617093" cy="794639"/>
          </a:xfrm>
          <a:prstGeom prst="rect">
            <a:avLst/>
          </a:prstGeom>
        </p:spPr>
      </p:pic>
      <p:sp>
        <p:nvSpPr>
          <p:cNvPr id="56" name="New shape"/>
          <p:cNvSpPr/>
          <p:nvPr/>
        </p:nvSpPr>
        <p:spPr>
          <a:xfrm>
            <a:off x="4574794" y="282765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7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574794" y="2827655"/>
            <a:ext cx="617093" cy="794639"/>
          </a:xfrm>
          <a:prstGeom prst="rect">
            <a:avLst/>
          </a:prstGeom>
        </p:spPr>
      </p:pic>
      <p:sp>
        <p:nvSpPr>
          <p:cNvPr id="58" name="New shape"/>
          <p:cNvSpPr/>
          <p:nvPr/>
        </p:nvSpPr>
        <p:spPr>
          <a:xfrm>
            <a:off x="1093470" y="5079746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3470" y="5079746"/>
            <a:ext cx="555879" cy="555752"/>
          </a:xfrm>
          <a:prstGeom prst="rect">
            <a:avLst/>
          </a:prstGeom>
        </p:spPr>
      </p:pic>
      <p:sp>
        <p:nvSpPr>
          <p:cNvPr id="60" name="New shape"/>
          <p:cNvSpPr/>
          <p:nvPr/>
        </p:nvSpPr>
        <p:spPr>
          <a:xfrm>
            <a:off x="429260" y="5693537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29260" y="5693537"/>
            <a:ext cx="555879" cy="555752"/>
          </a:xfrm>
          <a:prstGeom prst="rect">
            <a:avLst/>
          </a:prstGeom>
        </p:spPr>
      </p:pic>
      <p:sp>
        <p:nvSpPr>
          <p:cNvPr id="62" name="New shape"/>
          <p:cNvSpPr/>
          <p:nvPr/>
        </p:nvSpPr>
        <p:spPr>
          <a:xfrm>
            <a:off x="1093470" y="5693537"/>
            <a:ext cx="555879" cy="555752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3470" y="5693537"/>
            <a:ext cx="555879" cy="555752"/>
          </a:xfrm>
          <a:prstGeom prst="rect">
            <a:avLst/>
          </a:prstGeom>
        </p:spPr>
      </p:pic>
      <p:sp>
        <p:nvSpPr>
          <p:cNvPr id="64" name="New shape"/>
          <p:cNvSpPr/>
          <p:nvPr/>
        </p:nvSpPr>
        <p:spPr>
          <a:xfrm>
            <a:off x="2903220" y="1518539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2.1 Framework Content &amp; Data Mapping</a:t>
            </a:r>
          </a:p>
        </p:txBody>
      </p:sp>
      <p:sp>
        <p:nvSpPr>
          <p:cNvPr id="65" name="New shape"/>
          <p:cNvSpPr/>
          <p:nvPr/>
        </p:nvSpPr>
        <p:spPr>
          <a:xfrm>
            <a:off x="3202559" y="254292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GRI</a:t>
            </a:r>
          </a:p>
        </p:txBody>
      </p:sp>
      <p:sp>
        <p:nvSpPr>
          <p:cNvPr id="66" name="New shape"/>
          <p:cNvSpPr/>
          <p:nvPr/>
        </p:nvSpPr>
        <p:spPr>
          <a:xfrm>
            <a:off x="3241548" y="523189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SASB</a:t>
            </a:r>
          </a:p>
        </p:txBody>
      </p:sp>
      <p:sp>
        <p:nvSpPr>
          <p:cNvPr id="67" name="New shape"/>
          <p:cNvSpPr/>
          <p:nvPr/>
        </p:nvSpPr>
        <p:spPr>
          <a:xfrm>
            <a:off x="4580255" y="254292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CDP</a:t>
            </a:r>
          </a:p>
        </p:txBody>
      </p:sp>
      <p:sp>
        <p:nvSpPr>
          <p:cNvPr id="68" name="New shape"/>
          <p:cNvSpPr/>
          <p:nvPr/>
        </p:nvSpPr>
        <p:spPr>
          <a:xfrm>
            <a:off x="4574794" y="443953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9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574794" y="4439539"/>
            <a:ext cx="617093" cy="794639"/>
          </a:xfrm>
          <a:prstGeom prst="rect">
            <a:avLst/>
          </a:prstGeom>
        </p:spPr>
      </p:pic>
      <p:sp>
        <p:nvSpPr>
          <p:cNvPr id="70" name="New shape"/>
          <p:cNvSpPr/>
          <p:nvPr/>
        </p:nvSpPr>
        <p:spPr>
          <a:xfrm>
            <a:off x="4580255" y="523189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TCFD</a:t>
            </a:r>
          </a:p>
        </p:txBody>
      </p:sp>
      <p:sp>
        <p:nvSpPr>
          <p:cNvPr id="71" name="New shape"/>
          <p:cNvSpPr/>
          <p:nvPr/>
        </p:nvSpPr>
        <p:spPr>
          <a:xfrm>
            <a:off x="3770884" y="3571240"/>
            <a:ext cx="836422" cy="83642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2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770884" y="3571240"/>
            <a:ext cx="836422" cy="836422"/>
          </a:xfrm>
          <a:prstGeom prst="rect">
            <a:avLst/>
          </a:prstGeom>
        </p:spPr>
      </p:pic>
      <p:sp>
        <p:nvSpPr>
          <p:cNvPr id="73" name="New shape"/>
          <p:cNvSpPr/>
          <p:nvPr/>
        </p:nvSpPr>
        <p:spPr>
          <a:xfrm>
            <a:off x="6319647" y="1498092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3.1 Central Factbook</a:t>
            </a:r>
          </a:p>
        </p:txBody>
      </p:sp>
      <p:sp>
        <p:nvSpPr>
          <p:cNvPr id="74" name="New shape"/>
          <p:cNvSpPr/>
          <p:nvPr/>
        </p:nvSpPr>
        <p:spPr>
          <a:xfrm>
            <a:off x="5866638" y="3713480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5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866638" y="3713480"/>
            <a:ext cx="687705" cy="636524"/>
          </a:xfrm>
          <a:prstGeom prst="rect">
            <a:avLst/>
          </a:prstGeom>
        </p:spPr>
      </p:pic>
      <p:sp>
        <p:nvSpPr>
          <p:cNvPr id="76" name="New shape"/>
          <p:cNvSpPr/>
          <p:nvPr/>
        </p:nvSpPr>
        <p:spPr>
          <a:xfrm>
            <a:off x="6348857" y="2590292"/>
            <a:ext cx="2512949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Performance tables &amp; Indices</a:t>
            </a:r>
          </a:p>
        </p:txBody>
      </p:sp>
      <p:sp>
        <p:nvSpPr>
          <p:cNvPr id="77" name="New shape"/>
          <p:cNvSpPr/>
          <p:nvPr/>
        </p:nvSpPr>
        <p:spPr>
          <a:xfrm>
            <a:off x="7233539" y="4209542"/>
            <a:ext cx="751967" cy="75222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7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233539" y="4209542"/>
            <a:ext cx="751967" cy="752221"/>
          </a:xfrm>
          <a:prstGeom prst="rect">
            <a:avLst/>
          </a:prstGeom>
        </p:spPr>
      </p:pic>
      <p:sp>
        <p:nvSpPr>
          <p:cNvPr id="79" name="New shape"/>
          <p:cNvSpPr/>
          <p:nvPr/>
        </p:nvSpPr>
        <p:spPr>
          <a:xfrm>
            <a:off x="7609586" y="4538091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0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609586" y="4538091"/>
            <a:ext cx="751967" cy="752221"/>
          </a:xfrm>
          <a:prstGeom prst="rect">
            <a:avLst/>
          </a:prstGeom>
        </p:spPr>
      </p:pic>
      <p:sp>
        <p:nvSpPr>
          <p:cNvPr id="81" name="New shape"/>
          <p:cNvSpPr/>
          <p:nvPr/>
        </p:nvSpPr>
        <p:spPr>
          <a:xfrm>
            <a:off x="7985633" y="4864100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2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985633" y="4864100"/>
            <a:ext cx="751967" cy="752221"/>
          </a:xfrm>
          <a:prstGeom prst="rect">
            <a:avLst/>
          </a:prstGeom>
        </p:spPr>
      </p:pic>
      <p:sp>
        <p:nvSpPr>
          <p:cNvPr id="83" name="New shape"/>
          <p:cNvSpPr/>
          <p:nvPr/>
        </p:nvSpPr>
        <p:spPr>
          <a:xfrm>
            <a:off x="9461373" y="1493520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4.1 Reports</a:t>
            </a:r>
          </a:p>
        </p:txBody>
      </p:sp>
      <p:sp>
        <p:nvSpPr>
          <p:cNvPr id="84" name="New shape"/>
          <p:cNvSpPr/>
          <p:nvPr/>
        </p:nvSpPr>
        <p:spPr>
          <a:xfrm>
            <a:off x="8517890" y="3671189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5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517890" y="3671189"/>
            <a:ext cx="687705" cy="636524"/>
          </a:xfrm>
          <a:prstGeom prst="rect">
            <a:avLst/>
          </a:prstGeom>
        </p:spPr>
      </p:pic>
      <p:sp>
        <p:nvSpPr>
          <p:cNvPr id="86" name="New shape"/>
          <p:cNvSpPr/>
          <p:nvPr/>
        </p:nvSpPr>
        <p:spPr>
          <a:xfrm>
            <a:off x="10066782" y="5004562"/>
            <a:ext cx="562356" cy="53301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7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066782" y="5004562"/>
            <a:ext cx="562356" cy="533019"/>
          </a:xfrm>
          <a:prstGeom prst="rect">
            <a:avLst/>
          </a:prstGeom>
        </p:spPr>
      </p:pic>
      <p:sp>
        <p:nvSpPr>
          <p:cNvPr id="88" name="New shape"/>
          <p:cNvSpPr/>
          <p:nvPr/>
        </p:nvSpPr>
        <p:spPr>
          <a:xfrm>
            <a:off x="10867390" y="5541391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KPI Dashboard</a:t>
            </a:r>
          </a:p>
        </p:txBody>
      </p:sp>
      <p:sp>
        <p:nvSpPr>
          <p:cNvPr id="89" name="New shape"/>
          <p:cNvSpPr/>
          <p:nvPr/>
        </p:nvSpPr>
        <p:spPr>
          <a:xfrm>
            <a:off x="11067161" y="5008372"/>
            <a:ext cx="562356" cy="53301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1067161" y="5008372"/>
            <a:ext cx="562356" cy="533019"/>
          </a:xfrm>
          <a:prstGeom prst="rect">
            <a:avLst/>
          </a:prstGeom>
        </p:spPr>
      </p:pic>
      <p:sp>
        <p:nvSpPr>
          <p:cNvPr id="91" name="New shape"/>
          <p:cNvSpPr/>
          <p:nvPr/>
        </p:nvSpPr>
        <p:spPr>
          <a:xfrm>
            <a:off x="10024237" y="2183511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2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024237" y="2183511"/>
            <a:ext cx="539369" cy="656082"/>
          </a:xfrm>
          <a:prstGeom prst="rect">
            <a:avLst/>
          </a:prstGeom>
        </p:spPr>
      </p:pic>
      <p:sp>
        <p:nvSpPr>
          <p:cNvPr id="93" name="New shape"/>
          <p:cNvSpPr/>
          <p:nvPr/>
        </p:nvSpPr>
        <p:spPr>
          <a:xfrm>
            <a:off x="9812909" y="2805938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Report</a:t>
            </a:r>
          </a:p>
        </p:txBody>
      </p:sp>
      <p:sp>
        <p:nvSpPr>
          <p:cNvPr id="94" name="New shape"/>
          <p:cNvSpPr/>
          <p:nvPr/>
        </p:nvSpPr>
        <p:spPr>
          <a:xfrm>
            <a:off x="10976737" y="2183511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5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976737" y="2183511"/>
            <a:ext cx="539369" cy="656082"/>
          </a:xfrm>
          <a:prstGeom prst="rect">
            <a:avLst/>
          </a:prstGeom>
        </p:spPr>
      </p:pic>
      <p:sp>
        <p:nvSpPr>
          <p:cNvPr id="96" name="New shape"/>
          <p:cNvSpPr/>
          <p:nvPr/>
        </p:nvSpPr>
        <p:spPr>
          <a:xfrm>
            <a:off x="10765409" y="2805938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Performance indicators</a:t>
            </a:r>
          </a:p>
        </p:txBody>
      </p:sp>
      <p:sp>
        <p:nvSpPr>
          <p:cNvPr id="97" name="New shape"/>
          <p:cNvSpPr/>
          <p:nvPr/>
        </p:nvSpPr>
        <p:spPr>
          <a:xfrm>
            <a:off x="10024237" y="3616325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98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024237" y="3616325"/>
            <a:ext cx="539369" cy="656082"/>
          </a:xfrm>
          <a:prstGeom prst="rect">
            <a:avLst/>
          </a:prstGeom>
        </p:spPr>
      </p:pic>
      <p:sp>
        <p:nvSpPr>
          <p:cNvPr id="99" name="New shape"/>
          <p:cNvSpPr/>
          <p:nvPr/>
        </p:nvSpPr>
        <p:spPr>
          <a:xfrm>
            <a:off x="9812909" y="4238752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GRI Index</a:t>
            </a:r>
          </a:p>
        </p:txBody>
      </p:sp>
      <p:sp>
        <p:nvSpPr>
          <p:cNvPr id="100" name="New shape"/>
          <p:cNvSpPr/>
          <p:nvPr/>
        </p:nvSpPr>
        <p:spPr>
          <a:xfrm>
            <a:off x="10990580" y="3625342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0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990580" y="3625342"/>
            <a:ext cx="539369" cy="656082"/>
          </a:xfrm>
          <a:prstGeom prst="rect">
            <a:avLst/>
          </a:prstGeom>
        </p:spPr>
      </p:pic>
      <p:sp>
        <p:nvSpPr>
          <p:cNvPr id="102" name="New shape"/>
          <p:cNvSpPr/>
          <p:nvPr/>
        </p:nvSpPr>
        <p:spPr>
          <a:xfrm>
            <a:off x="10684002" y="4247769"/>
            <a:ext cx="1145413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CDP Questionnaire</a:t>
            </a:r>
          </a:p>
        </p:txBody>
      </p:sp>
      <p:sp>
        <p:nvSpPr>
          <p:cNvPr id="103" name="New shape"/>
          <p:cNvSpPr/>
          <p:nvPr/>
        </p:nvSpPr>
        <p:spPr>
          <a:xfrm>
            <a:off x="235585" y="6465062"/>
            <a:ext cx="10328021" cy="21831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i="1">
                <a:solidFill>
                  <a:srgbClr val="333333"/>
                </a:solidFill>
                <a:latin typeface="Adelle Sans"/>
              </a:rPr>
              <a:t>Names of reports. frameworks, questionnaires and standards above are examples and not representative of the scope of the project.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723392" y="523875"/>
            <a:ext cx="7556373" cy="6546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333333"/>
                </a:solidFill>
                <a:latin typeface="Adelle Sans"/>
              </a:rPr>
              <a:t>Agenda</a:t>
            </a:r>
          </a:p>
        </p:txBody>
      </p:sp>
      <p:sp>
        <p:nvSpPr>
          <p:cNvPr id="3" name="New shape"/>
          <p:cNvSpPr/>
          <p:nvPr/>
        </p:nvSpPr>
        <p:spPr>
          <a:xfrm>
            <a:off x="2496820" y="1633982"/>
            <a:ext cx="623316" cy="60096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496820" y="1633982"/>
            <a:ext cx="623316" cy="600964"/>
          </a:xfrm>
          <a:prstGeom prst="rect">
            <a:avLst/>
          </a:prstGeom>
        </p:spPr>
      </p:pic>
      <p:sp>
        <p:nvSpPr>
          <p:cNvPr id="5" name="New shape"/>
          <p:cNvSpPr/>
          <p:nvPr/>
        </p:nvSpPr>
        <p:spPr>
          <a:xfrm rot="16200000">
            <a:off x="2450084" y="2835783"/>
            <a:ext cx="589026" cy="58889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" name="New picture"/>
          <p:cNvPicPr/>
          <p:nvPr/>
        </p:nvPicPr>
        <p:blipFill>
          <a:blip r:embed="rId3"/>
          <a:stretch>
            <a:fillRect/>
          </a:stretch>
        </p:blipFill>
        <p:spPr>
          <a:xfrm rot="16200000">
            <a:off x="2450084" y="2835783"/>
            <a:ext cx="589026" cy="588899"/>
          </a:xfrm>
          <a:prstGeom prst="rect">
            <a:avLst/>
          </a:prstGeom>
        </p:spPr>
      </p:pic>
      <p:sp>
        <p:nvSpPr>
          <p:cNvPr id="7" name="New shape"/>
          <p:cNvSpPr/>
          <p:nvPr/>
        </p:nvSpPr>
        <p:spPr>
          <a:xfrm>
            <a:off x="2445385" y="4245737"/>
            <a:ext cx="486664" cy="48653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445385" y="4245737"/>
            <a:ext cx="486664" cy="486537"/>
          </a:xfrm>
          <a:prstGeom prst="rect">
            <a:avLst/>
          </a:prstGeom>
        </p:spPr>
      </p:pic>
      <p:sp>
        <p:nvSpPr>
          <p:cNvPr id="9" name="New shape"/>
          <p:cNvSpPr/>
          <p:nvPr/>
        </p:nvSpPr>
        <p:spPr>
          <a:xfrm>
            <a:off x="2688590" y="1337564"/>
            <a:ext cx="812165" cy="76657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800" b="1">
                <a:solidFill>
                  <a:srgbClr val="333333"/>
                </a:solidFill>
                <a:latin typeface="Adelle Sans"/>
              </a:rPr>
              <a:t>1</a:t>
            </a:r>
          </a:p>
        </p:txBody>
      </p:sp>
      <p:sp>
        <p:nvSpPr>
          <p:cNvPr id="10" name="New shape"/>
          <p:cNvSpPr/>
          <p:nvPr/>
        </p:nvSpPr>
        <p:spPr>
          <a:xfrm>
            <a:off x="2688590" y="2619756"/>
            <a:ext cx="812165" cy="76657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800" b="1">
                <a:solidFill>
                  <a:srgbClr val="333333"/>
                </a:solidFill>
                <a:latin typeface="Adelle Sans"/>
              </a:rPr>
              <a:t>2</a:t>
            </a:r>
          </a:p>
        </p:txBody>
      </p:sp>
      <p:sp>
        <p:nvSpPr>
          <p:cNvPr id="11" name="New shape"/>
          <p:cNvSpPr/>
          <p:nvPr/>
        </p:nvSpPr>
        <p:spPr>
          <a:xfrm>
            <a:off x="2688590" y="3996690"/>
            <a:ext cx="812165" cy="76669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800" b="1">
                <a:solidFill>
                  <a:srgbClr val="333333"/>
                </a:solidFill>
                <a:latin typeface="Adelle Sans"/>
              </a:rPr>
              <a:t>3</a:t>
            </a:r>
          </a:p>
        </p:txBody>
      </p:sp>
      <p:sp>
        <p:nvSpPr>
          <p:cNvPr id="12" name="New shape"/>
          <p:cNvSpPr/>
          <p:nvPr/>
        </p:nvSpPr>
        <p:spPr>
          <a:xfrm>
            <a:off x="3548126" y="2882138"/>
            <a:ext cx="8640826" cy="54673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333333"/>
                </a:solidFill>
                <a:latin typeface="Adelle Sans"/>
              </a:rPr>
              <a:t>Framework+ Factbook</a:t>
            </a:r>
            <a:r>
              <a:rPr sz="3200">
                <a:solidFill>
                  <a:srgbClr val="333333"/>
                </a:solidFill>
                <a:latin typeface="Adelle Sans"/>
              </a:rPr>
              <a:t> Objectives</a:t>
            </a:r>
          </a:p>
        </p:txBody>
      </p:sp>
      <p:sp>
        <p:nvSpPr>
          <p:cNvPr id="13" name="New shape"/>
          <p:cNvSpPr/>
          <p:nvPr/>
        </p:nvSpPr>
        <p:spPr>
          <a:xfrm>
            <a:off x="3548507" y="4204462"/>
            <a:ext cx="7394829" cy="122389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333333"/>
                </a:solidFill>
                <a:latin typeface="Adelle Sans"/>
              </a:rPr>
              <a:t>Components and Resource Links</a:t>
            </a:r>
          </a:p>
        </p:txBody>
      </p:sp>
      <p:sp>
        <p:nvSpPr>
          <p:cNvPr id="14" name="New shape"/>
          <p:cNvSpPr/>
          <p:nvPr/>
        </p:nvSpPr>
        <p:spPr>
          <a:xfrm>
            <a:off x="3548253" y="1513840"/>
            <a:ext cx="9659747" cy="65747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333333"/>
                </a:solidFill>
                <a:latin typeface="Adelle Sans"/>
              </a:rPr>
              <a:t>ESG Technical Process Flow</a:t>
            </a:r>
          </a:p>
        </p:txBody>
      </p:sp>
      <p:sp>
        <p:nvSpPr>
          <p:cNvPr id="15" name="New shape"/>
          <p:cNvSpPr/>
          <p:nvPr/>
        </p:nvSpPr>
        <p:spPr>
          <a:xfrm rot="10800000">
            <a:off x="2452116" y="5525897"/>
            <a:ext cx="584962" cy="496062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6" name="New picture"/>
          <p:cNvPicPr/>
          <p:nvPr/>
        </p:nvPicPr>
        <p:blipFill>
          <a:blip r:embed="rId5"/>
          <a:stretch>
            <a:fillRect/>
          </a:stretch>
        </p:blipFill>
        <p:spPr>
          <a:xfrm rot="10800000">
            <a:off x="2452116" y="5525897"/>
            <a:ext cx="584962" cy="496062"/>
          </a:xfrm>
          <a:prstGeom prst="rect">
            <a:avLst/>
          </a:prstGeom>
        </p:spPr>
      </p:pic>
      <p:sp>
        <p:nvSpPr>
          <p:cNvPr id="17" name="New shape"/>
          <p:cNvSpPr/>
          <p:nvPr/>
        </p:nvSpPr>
        <p:spPr>
          <a:xfrm>
            <a:off x="2501265" y="5883910"/>
            <a:ext cx="486664" cy="114046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7FC972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8" name="New shape"/>
          <p:cNvSpPr/>
          <p:nvPr/>
        </p:nvSpPr>
        <p:spPr>
          <a:xfrm>
            <a:off x="2688590" y="5428361"/>
            <a:ext cx="812165" cy="76669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800" b="1">
                <a:solidFill>
                  <a:srgbClr val="333333"/>
                </a:solidFill>
                <a:latin typeface="Adelle Sans"/>
              </a:rPr>
              <a:t>4</a:t>
            </a:r>
          </a:p>
        </p:txBody>
      </p:sp>
      <p:sp>
        <p:nvSpPr>
          <p:cNvPr id="19" name="New shape"/>
          <p:cNvSpPr/>
          <p:nvPr/>
        </p:nvSpPr>
        <p:spPr>
          <a:xfrm>
            <a:off x="3548507" y="5526786"/>
            <a:ext cx="7394829" cy="119151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3200">
                <a:solidFill>
                  <a:srgbClr val="333333"/>
                </a:solidFill>
                <a:latin typeface="Adelle Sans"/>
              </a:rPr>
              <a:t>Connected Sheets Required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369316" y="880364"/>
            <a:ext cx="1201166" cy="40805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b="1">
                <a:solidFill>
                  <a:srgbClr val="333333"/>
                </a:solidFill>
                <a:latin typeface="Adelle Sans"/>
              </a:rPr>
              <a:t>Gather</a:t>
            </a:r>
          </a:p>
        </p:txBody>
      </p:sp>
      <p:sp>
        <p:nvSpPr>
          <p:cNvPr id="3" name="New shape"/>
          <p:cNvSpPr/>
          <p:nvPr/>
        </p:nvSpPr>
        <p:spPr>
          <a:xfrm>
            <a:off x="92583" y="0"/>
            <a:ext cx="11227054" cy="64630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800" b="1">
                <a:solidFill>
                  <a:srgbClr val="FFFFFF"/>
                </a:solidFill>
                <a:latin typeface="Adelle Sans"/>
              </a:rPr>
              <a:t>Process flow in Workiva - Technical</a:t>
            </a:r>
          </a:p>
        </p:txBody>
      </p:sp>
      <p:sp>
        <p:nvSpPr>
          <p:cNvPr id="4" name="New shape"/>
          <p:cNvSpPr/>
          <p:nvPr/>
        </p:nvSpPr>
        <p:spPr>
          <a:xfrm>
            <a:off x="7095236" y="1331722"/>
            <a:ext cx="1894967" cy="5447919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>
              <a:alpha val="0"/>
            </a:srgbClr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5" name="New shape"/>
          <p:cNvSpPr/>
          <p:nvPr/>
        </p:nvSpPr>
        <p:spPr>
          <a:xfrm>
            <a:off x="2487168" y="2944114"/>
            <a:ext cx="4166108" cy="3386455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>
              <a:alpha val="0"/>
            </a:srgbClr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800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6" name="New shape"/>
          <p:cNvSpPr/>
          <p:nvPr/>
        </p:nvSpPr>
        <p:spPr>
          <a:xfrm>
            <a:off x="112268" y="2932811"/>
            <a:ext cx="1912366" cy="3846830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>
              <a:alpha val="0"/>
            </a:srgbClr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7" name="New shape"/>
          <p:cNvSpPr/>
          <p:nvPr/>
        </p:nvSpPr>
        <p:spPr>
          <a:xfrm>
            <a:off x="381381" y="5105400"/>
            <a:ext cx="1235710" cy="5715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 u="sng">
                <a:solidFill>
                  <a:srgbClr val="0000FF"/>
                </a:solidFill>
                <a:latin typeface="Adelle Sans"/>
                <a:hlinkClick r:id="rId2"/>
              </a:rPr>
              <a:t>Data Collection</a:t>
            </a:r>
            <a:r>
              <a:rPr sz="1100" b="1">
                <a:solidFill>
                  <a:srgbClr val="333333"/>
                </a:solidFill>
                <a:latin typeface="Adelle Sans"/>
              </a:rPr>
              <a:t> Templates</a:t>
            </a:r>
          </a:p>
        </p:txBody>
      </p:sp>
      <p:sp>
        <p:nvSpPr>
          <p:cNvPr id="8" name="New shape"/>
          <p:cNvSpPr/>
          <p:nvPr/>
        </p:nvSpPr>
        <p:spPr>
          <a:xfrm>
            <a:off x="273558" y="1429893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1</a:t>
            </a:r>
          </a:p>
        </p:txBody>
      </p:sp>
      <p:sp>
        <p:nvSpPr>
          <p:cNvPr id="9" name="New shape"/>
          <p:cNvSpPr/>
          <p:nvPr/>
        </p:nvSpPr>
        <p:spPr>
          <a:xfrm>
            <a:off x="1439545" y="4559808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3</a:t>
            </a:r>
          </a:p>
        </p:txBody>
      </p:sp>
      <p:sp>
        <p:nvSpPr>
          <p:cNvPr id="10" name="New shape"/>
          <p:cNvSpPr/>
          <p:nvPr/>
        </p:nvSpPr>
        <p:spPr>
          <a:xfrm>
            <a:off x="665734" y="5791073"/>
            <a:ext cx="579882" cy="68961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5734" y="5791073"/>
            <a:ext cx="579882" cy="689610"/>
          </a:xfrm>
          <a:prstGeom prst="rect">
            <a:avLst/>
          </a:prstGeom>
        </p:spPr>
      </p:pic>
      <p:sp>
        <p:nvSpPr>
          <p:cNvPr id="12" name="New shape"/>
          <p:cNvSpPr/>
          <p:nvPr/>
        </p:nvSpPr>
        <p:spPr>
          <a:xfrm>
            <a:off x="34163" y="6471412"/>
            <a:ext cx="2061972" cy="28575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Structured data sources</a:t>
            </a:r>
          </a:p>
        </p:txBody>
      </p:sp>
      <p:sp>
        <p:nvSpPr>
          <p:cNvPr id="13" name="New shape"/>
          <p:cNvSpPr/>
          <p:nvPr/>
        </p:nvSpPr>
        <p:spPr>
          <a:xfrm>
            <a:off x="7735443" y="1534033"/>
            <a:ext cx="569341" cy="56908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1534033"/>
            <a:ext cx="569341" cy="569087"/>
          </a:xfrm>
          <a:prstGeom prst="rect">
            <a:avLst/>
          </a:prstGeom>
        </p:spPr>
      </p:pic>
      <p:sp>
        <p:nvSpPr>
          <p:cNvPr id="15" name="New shape"/>
          <p:cNvSpPr/>
          <p:nvPr/>
        </p:nvSpPr>
        <p:spPr>
          <a:xfrm>
            <a:off x="7003669" y="2073275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ESG Fact Book Spreadsheet</a:t>
            </a:r>
          </a:p>
        </p:txBody>
      </p:sp>
      <p:sp>
        <p:nvSpPr>
          <p:cNvPr id="16" name="New shape"/>
          <p:cNvSpPr/>
          <p:nvPr/>
        </p:nvSpPr>
        <p:spPr>
          <a:xfrm>
            <a:off x="8304784" y="1539367"/>
            <a:ext cx="271653" cy="254635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5</a:t>
            </a:r>
          </a:p>
        </p:txBody>
      </p:sp>
      <p:sp>
        <p:nvSpPr>
          <p:cNvPr id="17" name="New shape"/>
          <p:cNvSpPr/>
          <p:nvPr/>
        </p:nvSpPr>
        <p:spPr>
          <a:xfrm>
            <a:off x="10290810" y="3496564"/>
            <a:ext cx="581152" cy="58140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290810" y="3496564"/>
            <a:ext cx="581152" cy="581406"/>
          </a:xfrm>
          <a:prstGeom prst="rect">
            <a:avLst/>
          </a:prstGeom>
        </p:spPr>
      </p:pic>
      <p:sp>
        <p:nvSpPr>
          <p:cNvPr id="19" name="New shape"/>
          <p:cNvSpPr/>
          <p:nvPr/>
        </p:nvSpPr>
        <p:spPr>
          <a:xfrm>
            <a:off x="641223" y="1333373"/>
            <a:ext cx="638175" cy="5238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0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41223" y="1333373"/>
            <a:ext cx="638175" cy="523875"/>
          </a:xfrm>
          <a:prstGeom prst="rect">
            <a:avLst/>
          </a:prstGeom>
        </p:spPr>
      </p:pic>
      <p:sp>
        <p:nvSpPr>
          <p:cNvPr id="21" name="New shape"/>
          <p:cNvSpPr/>
          <p:nvPr/>
        </p:nvSpPr>
        <p:spPr>
          <a:xfrm>
            <a:off x="180975" y="1857248"/>
            <a:ext cx="1558925" cy="63855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 Processes: Data Owner Notification and Tracking</a:t>
            </a:r>
          </a:p>
        </p:txBody>
      </p:sp>
      <p:sp>
        <p:nvSpPr>
          <p:cNvPr id="22" name="New shape"/>
          <p:cNvSpPr/>
          <p:nvPr/>
        </p:nvSpPr>
        <p:spPr>
          <a:xfrm>
            <a:off x="544830" y="4087749"/>
            <a:ext cx="718185" cy="7181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3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544830" y="4087749"/>
            <a:ext cx="718185" cy="718185"/>
          </a:xfrm>
          <a:prstGeom prst="rect">
            <a:avLst/>
          </a:prstGeom>
        </p:spPr>
      </p:pic>
      <p:sp>
        <p:nvSpPr>
          <p:cNvPr id="24" name="New shape"/>
          <p:cNvSpPr/>
          <p:nvPr/>
        </p:nvSpPr>
        <p:spPr>
          <a:xfrm>
            <a:off x="640080" y="4182999"/>
            <a:ext cx="718185" cy="7181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5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640080" y="4182999"/>
            <a:ext cx="718185" cy="718185"/>
          </a:xfrm>
          <a:prstGeom prst="rect">
            <a:avLst/>
          </a:prstGeom>
        </p:spPr>
      </p:pic>
      <p:sp>
        <p:nvSpPr>
          <p:cNvPr id="26" name="New shape"/>
          <p:cNvSpPr/>
          <p:nvPr/>
        </p:nvSpPr>
        <p:spPr>
          <a:xfrm>
            <a:off x="735330" y="4278249"/>
            <a:ext cx="718185" cy="7181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735330" y="4278249"/>
            <a:ext cx="718185" cy="718185"/>
          </a:xfrm>
          <a:prstGeom prst="rect">
            <a:avLst/>
          </a:prstGeom>
        </p:spPr>
      </p:pic>
      <p:sp>
        <p:nvSpPr>
          <p:cNvPr id="28" name="New shape"/>
          <p:cNvSpPr/>
          <p:nvPr/>
        </p:nvSpPr>
        <p:spPr>
          <a:xfrm>
            <a:off x="830580" y="4373499"/>
            <a:ext cx="718185" cy="71818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9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30580" y="4373499"/>
            <a:ext cx="718185" cy="718185"/>
          </a:xfrm>
          <a:prstGeom prst="rect">
            <a:avLst/>
          </a:prstGeom>
        </p:spPr>
      </p:pic>
      <p:cxnSp>
        <p:nvCxnSpPr>
          <p:cNvPr id="30" name="New connector"/>
          <p:cNvCxnSpPr>
            <a:stCxn id="21" idx="2"/>
          </p:cNvCxnSpPr>
          <p:nvPr/>
        </p:nvCxnSpPr>
        <p:spPr>
          <a:xfrm>
            <a:off x="960374" y="2495804"/>
            <a:ext cx="9525" cy="437007"/>
          </a:xfrm>
          <a:prstGeom prst="line">
            <a:avLst/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New shape"/>
          <p:cNvSpPr/>
          <p:nvPr/>
        </p:nvSpPr>
        <p:spPr>
          <a:xfrm>
            <a:off x="1258062" y="3212465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2</a:t>
            </a:r>
          </a:p>
        </p:txBody>
      </p:sp>
      <p:sp>
        <p:nvSpPr>
          <p:cNvPr id="32" name="New shape"/>
          <p:cNvSpPr/>
          <p:nvPr/>
        </p:nvSpPr>
        <p:spPr>
          <a:xfrm>
            <a:off x="3285617" y="5013960"/>
            <a:ext cx="714375" cy="7143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3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285617" y="5013960"/>
            <a:ext cx="714375" cy="714375"/>
          </a:xfrm>
          <a:prstGeom prst="rect">
            <a:avLst/>
          </a:prstGeom>
        </p:spPr>
      </p:pic>
      <p:sp>
        <p:nvSpPr>
          <p:cNvPr id="34" name="New shape"/>
          <p:cNvSpPr/>
          <p:nvPr/>
        </p:nvSpPr>
        <p:spPr>
          <a:xfrm>
            <a:off x="2926334" y="5668264"/>
            <a:ext cx="1432941" cy="40538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333333"/>
                </a:solidFill>
                <a:latin typeface="Adelle Sans"/>
              </a:rPr>
              <a:t>Data Aggregation </a:t>
            </a:r>
            <a:r>
              <a:rPr sz="1000" b="1" u="sng">
                <a:solidFill>
                  <a:srgbClr val="333333"/>
                </a:solidFill>
                <a:latin typeface="Adelle Sans"/>
              </a:rPr>
              <a:t>Table(s)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200" b="1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35" name="New shape"/>
          <p:cNvSpPr/>
          <p:nvPr/>
        </p:nvSpPr>
        <p:spPr>
          <a:xfrm>
            <a:off x="606552" y="3084449"/>
            <a:ext cx="718185" cy="60134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6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606552" y="3084449"/>
            <a:ext cx="718185" cy="601345"/>
          </a:xfrm>
          <a:prstGeom prst="rect">
            <a:avLst/>
          </a:prstGeom>
        </p:spPr>
      </p:pic>
      <p:sp>
        <p:nvSpPr>
          <p:cNvPr id="37" name="New shape"/>
          <p:cNvSpPr/>
          <p:nvPr/>
        </p:nvSpPr>
        <p:spPr>
          <a:xfrm>
            <a:off x="-174752" y="3650488"/>
            <a:ext cx="2280920" cy="28575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 u="sng">
                <a:solidFill>
                  <a:srgbClr val="0000FF"/>
                </a:solidFill>
                <a:latin typeface="Adelle Sans"/>
                <a:hlinkClick r:id="rId9"/>
              </a:rPr>
              <a:t>Framework</a:t>
            </a:r>
            <a:r>
              <a:rPr sz="1100" b="1">
                <a:solidFill>
                  <a:srgbClr val="333333"/>
                </a:solidFill>
                <a:latin typeface="Adelle Sans"/>
              </a:rPr>
              <a:t> Mapping</a:t>
            </a:r>
          </a:p>
        </p:txBody>
      </p:sp>
      <p:sp>
        <p:nvSpPr>
          <p:cNvPr id="38" name="New shape"/>
          <p:cNvSpPr/>
          <p:nvPr/>
        </p:nvSpPr>
        <p:spPr>
          <a:xfrm>
            <a:off x="3136519" y="3232023"/>
            <a:ext cx="714375" cy="7143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9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136519" y="3232023"/>
            <a:ext cx="714375" cy="714375"/>
          </a:xfrm>
          <a:prstGeom prst="rect">
            <a:avLst/>
          </a:prstGeom>
        </p:spPr>
      </p:pic>
      <p:sp>
        <p:nvSpPr>
          <p:cNvPr id="40" name="New shape"/>
          <p:cNvSpPr/>
          <p:nvPr/>
        </p:nvSpPr>
        <p:spPr>
          <a:xfrm>
            <a:off x="2777236" y="3886327"/>
            <a:ext cx="1432941" cy="23812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333333"/>
                </a:solidFill>
                <a:latin typeface="Adelle Sans"/>
              </a:rPr>
              <a:t>Framework Mapping </a:t>
            </a:r>
            <a:r>
              <a:rPr sz="1000" b="1" u="sng">
                <a:solidFill>
                  <a:srgbClr val="333333"/>
                </a:solidFill>
                <a:latin typeface="Adelle Sans"/>
              </a:rPr>
              <a:t>Table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200" b="1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41" name="New shape"/>
          <p:cNvSpPr/>
          <p:nvPr/>
        </p:nvSpPr>
        <p:spPr>
          <a:xfrm>
            <a:off x="5457571" y="4174363"/>
            <a:ext cx="904875" cy="90487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2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5457571" y="4174363"/>
            <a:ext cx="904875" cy="904875"/>
          </a:xfrm>
          <a:prstGeom prst="rect">
            <a:avLst/>
          </a:prstGeom>
        </p:spPr>
      </p:pic>
      <p:sp>
        <p:nvSpPr>
          <p:cNvPr id="43" name="New shape"/>
          <p:cNvSpPr/>
          <p:nvPr/>
        </p:nvSpPr>
        <p:spPr>
          <a:xfrm>
            <a:off x="4836795" y="5023104"/>
            <a:ext cx="2146173" cy="23812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333333"/>
                </a:solidFill>
                <a:latin typeface="Adelle Sans"/>
              </a:rPr>
              <a:t>Aggregation </a:t>
            </a:r>
            <a:r>
              <a:rPr sz="1000" b="1" u="sng">
                <a:solidFill>
                  <a:srgbClr val="333333"/>
                </a:solidFill>
                <a:latin typeface="Adelle Sans"/>
              </a:rPr>
              <a:t>Query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200" b="1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44" name="New shape"/>
          <p:cNvSpPr/>
          <p:nvPr/>
        </p:nvSpPr>
        <p:spPr>
          <a:xfrm>
            <a:off x="1248029" y="6033389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4</a:t>
            </a:r>
          </a:p>
        </p:txBody>
      </p:sp>
      <p:sp>
        <p:nvSpPr>
          <p:cNvPr id="45" name="New shape"/>
          <p:cNvSpPr/>
          <p:nvPr/>
        </p:nvSpPr>
        <p:spPr>
          <a:xfrm>
            <a:off x="7735443" y="2366899"/>
            <a:ext cx="569341" cy="56921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6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2366899"/>
            <a:ext cx="569341" cy="569214"/>
          </a:xfrm>
          <a:prstGeom prst="rect">
            <a:avLst/>
          </a:prstGeom>
        </p:spPr>
      </p:pic>
      <p:sp>
        <p:nvSpPr>
          <p:cNvPr id="47" name="New shape"/>
          <p:cNvSpPr/>
          <p:nvPr/>
        </p:nvSpPr>
        <p:spPr>
          <a:xfrm>
            <a:off x="7003669" y="2906141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GRI Framework</a:t>
            </a:r>
          </a:p>
        </p:txBody>
      </p:sp>
      <p:sp>
        <p:nvSpPr>
          <p:cNvPr id="48" name="New shape"/>
          <p:cNvSpPr/>
          <p:nvPr/>
        </p:nvSpPr>
        <p:spPr>
          <a:xfrm>
            <a:off x="7735443" y="3207893"/>
            <a:ext cx="569341" cy="56908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4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3207893"/>
            <a:ext cx="569341" cy="569087"/>
          </a:xfrm>
          <a:prstGeom prst="rect">
            <a:avLst/>
          </a:prstGeom>
        </p:spPr>
      </p:pic>
      <p:sp>
        <p:nvSpPr>
          <p:cNvPr id="50" name="New shape"/>
          <p:cNvSpPr/>
          <p:nvPr/>
        </p:nvSpPr>
        <p:spPr>
          <a:xfrm>
            <a:off x="7003669" y="3781552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SASB Framework</a:t>
            </a:r>
          </a:p>
        </p:txBody>
      </p:sp>
      <p:sp>
        <p:nvSpPr>
          <p:cNvPr id="51" name="New shape"/>
          <p:cNvSpPr/>
          <p:nvPr/>
        </p:nvSpPr>
        <p:spPr>
          <a:xfrm>
            <a:off x="7735443" y="4100957"/>
            <a:ext cx="569341" cy="56921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2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4100957"/>
            <a:ext cx="569341" cy="569214"/>
          </a:xfrm>
          <a:prstGeom prst="rect">
            <a:avLst/>
          </a:prstGeom>
        </p:spPr>
      </p:pic>
      <p:sp>
        <p:nvSpPr>
          <p:cNvPr id="53" name="New shape"/>
          <p:cNvSpPr/>
          <p:nvPr/>
        </p:nvSpPr>
        <p:spPr>
          <a:xfrm>
            <a:off x="7003669" y="4656963"/>
            <a:ext cx="2033016" cy="25463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TCFD Framework</a:t>
            </a:r>
          </a:p>
        </p:txBody>
      </p:sp>
      <p:sp>
        <p:nvSpPr>
          <p:cNvPr id="54" name="New shape"/>
          <p:cNvSpPr/>
          <p:nvPr/>
        </p:nvSpPr>
        <p:spPr>
          <a:xfrm>
            <a:off x="7735443" y="4994148"/>
            <a:ext cx="569341" cy="56908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5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35443" y="4994148"/>
            <a:ext cx="569341" cy="569087"/>
          </a:xfrm>
          <a:prstGeom prst="rect">
            <a:avLst/>
          </a:prstGeom>
        </p:spPr>
      </p:pic>
      <p:sp>
        <p:nvSpPr>
          <p:cNvPr id="56" name="New shape"/>
          <p:cNvSpPr/>
          <p:nvPr/>
        </p:nvSpPr>
        <p:spPr>
          <a:xfrm>
            <a:off x="7003669" y="5550027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SDG Framework</a:t>
            </a:r>
          </a:p>
        </p:txBody>
      </p:sp>
      <p:sp>
        <p:nvSpPr>
          <p:cNvPr id="57" name="New shape"/>
          <p:cNvSpPr/>
          <p:nvPr/>
        </p:nvSpPr>
        <p:spPr>
          <a:xfrm>
            <a:off x="7706868" y="5834888"/>
            <a:ext cx="569341" cy="56908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706868" y="5834888"/>
            <a:ext cx="569341" cy="569087"/>
          </a:xfrm>
          <a:prstGeom prst="rect">
            <a:avLst/>
          </a:prstGeom>
        </p:spPr>
      </p:pic>
      <p:sp>
        <p:nvSpPr>
          <p:cNvPr id="59" name="New shape"/>
          <p:cNvSpPr/>
          <p:nvPr/>
        </p:nvSpPr>
        <p:spPr>
          <a:xfrm>
            <a:off x="6976872" y="6401054"/>
            <a:ext cx="2033016" cy="25476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333333"/>
                </a:solidFill>
                <a:latin typeface="Adelle Sans"/>
              </a:rPr>
              <a:t>CDP Framework</a:t>
            </a:r>
          </a:p>
        </p:txBody>
      </p:sp>
      <p:cxnSp>
        <p:nvCxnSpPr>
          <p:cNvPr id="60" name="New connector"/>
          <p:cNvCxnSpPr>
            <a:stCxn id="5" idx="3"/>
          </p:cNvCxnSpPr>
          <p:nvPr/>
        </p:nvCxnSpPr>
        <p:spPr>
          <a:xfrm flipV="1">
            <a:off x="6653276" y="4626991"/>
            <a:ext cx="441960" cy="10287"/>
          </a:xfrm>
          <a:prstGeom prst="line">
            <a:avLst/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New connector"/>
          <p:cNvCxnSpPr/>
          <p:nvPr/>
        </p:nvCxnSpPr>
        <p:spPr>
          <a:xfrm>
            <a:off x="8990203" y="3782822"/>
            <a:ext cx="1204595" cy="127"/>
          </a:xfrm>
          <a:prstGeom prst="line">
            <a:avLst/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New shape"/>
          <p:cNvSpPr/>
          <p:nvPr/>
        </p:nvSpPr>
        <p:spPr>
          <a:xfrm>
            <a:off x="9392539" y="1392682"/>
            <a:ext cx="2733548" cy="1540002"/>
          </a:xfrm>
          <a:prstGeom prst="rect">
            <a:avLst/>
          </a:prstGeom>
          <a:noFill/>
          <a:ln w="12700">
            <a:prstDash val="solid"/>
            <a:miter/>
          </a:ln>
        </p:spPr>
        <p:style>
          <a:lnRef idx="2">
            <a:srgbClr val="000000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marL="17145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Pre-built templates for  core frameworks and KPI/Performance Tables</a:t>
            </a:r>
          </a:p>
          <a:p>
            <a:pPr marL="17145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All data provided through connected sheets with mapping applied - Single Source of Truth</a:t>
            </a:r>
          </a:p>
        </p:txBody>
      </p:sp>
      <p:sp>
        <p:nvSpPr>
          <p:cNvPr id="63" name="New shape"/>
          <p:cNvSpPr/>
          <p:nvPr/>
        </p:nvSpPr>
        <p:spPr>
          <a:xfrm>
            <a:off x="9701657" y="5792470"/>
            <a:ext cx="686943" cy="68694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64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701657" y="5792470"/>
            <a:ext cx="686943" cy="686943"/>
          </a:xfrm>
          <a:prstGeom prst="rect">
            <a:avLst/>
          </a:prstGeom>
        </p:spPr>
      </p:pic>
      <p:sp>
        <p:nvSpPr>
          <p:cNvPr id="65" name="New shape"/>
          <p:cNvSpPr/>
          <p:nvPr/>
        </p:nvSpPr>
        <p:spPr>
          <a:xfrm>
            <a:off x="10333609" y="5728335"/>
            <a:ext cx="1972056" cy="480568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CDP XLS Submittal</a:t>
            </a:r>
          </a:p>
          <a:p>
            <a:pPr marL="0" indent="114300"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>
                <a:solidFill>
                  <a:srgbClr val="333333"/>
                </a:solidFill>
                <a:latin typeface="Adelle Sans"/>
              </a:rPr>
              <a:t>SS Export → CDP Portal</a:t>
            </a:r>
          </a:p>
        </p:txBody>
      </p:sp>
      <p:cxnSp>
        <p:nvCxnSpPr>
          <p:cNvPr id="66" name="New connector"/>
          <p:cNvCxnSpPr>
            <a:stCxn id="57" idx="3"/>
            <a:endCxn id="63" idx="1"/>
          </p:cNvCxnSpPr>
          <p:nvPr/>
        </p:nvCxnSpPr>
        <p:spPr>
          <a:xfrm>
            <a:off x="8276209" y="6119368"/>
            <a:ext cx="1425448" cy="16510"/>
          </a:xfrm>
          <a:prstGeom prst="line">
            <a:avLst/>
          </a:prstGeom>
          <a:ln w="12700">
            <a:prstDash val="dash"/>
            <a:miter/>
            <a:tailEnd type="triangle" w="med" len="med"/>
          </a:ln>
        </p:spPr>
        <p:style>
          <a:lnRef idx="1">
            <a:srgbClr val="0094FF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New shape"/>
          <p:cNvSpPr/>
          <p:nvPr/>
        </p:nvSpPr>
        <p:spPr>
          <a:xfrm>
            <a:off x="3963670" y="908685"/>
            <a:ext cx="1201166" cy="40805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b="1">
                <a:solidFill>
                  <a:srgbClr val="333333"/>
                </a:solidFill>
                <a:latin typeface="Adelle Sans"/>
              </a:rPr>
              <a:t>Organize</a:t>
            </a:r>
          </a:p>
        </p:txBody>
      </p:sp>
      <p:sp>
        <p:nvSpPr>
          <p:cNvPr id="68" name="New shape"/>
          <p:cNvSpPr/>
          <p:nvPr/>
        </p:nvSpPr>
        <p:spPr>
          <a:xfrm>
            <a:off x="7454519" y="864870"/>
            <a:ext cx="1201166" cy="40805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b="1">
                <a:solidFill>
                  <a:srgbClr val="333333"/>
                </a:solidFill>
                <a:latin typeface="Adelle Sans"/>
              </a:rPr>
              <a:t>Review</a:t>
            </a:r>
          </a:p>
        </p:txBody>
      </p:sp>
      <p:sp>
        <p:nvSpPr>
          <p:cNvPr id="69" name="New shape"/>
          <p:cNvSpPr/>
          <p:nvPr/>
        </p:nvSpPr>
        <p:spPr>
          <a:xfrm>
            <a:off x="10388600" y="871601"/>
            <a:ext cx="1201166" cy="40805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 b="1">
                <a:solidFill>
                  <a:srgbClr val="333333"/>
                </a:solidFill>
                <a:latin typeface="Adelle Sans"/>
              </a:rPr>
              <a:t>Consume</a:t>
            </a:r>
          </a:p>
        </p:txBody>
      </p:sp>
      <p:sp>
        <p:nvSpPr>
          <p:cNvPr id="70" name="New shape"/>
          <p:cNvSpPr/>
          <p:nvPr/>
        </p:nvSpPr>
        <p:spPr>
          <a:xfrm>
            <a:off x="3809238" y="3446399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2</a:t>
            </a:r>
          </a:p>
        </p:txBody>
      </p:sp>
      <p:sp>
        <p:nvSpPr>
          <p:cNvPr id="71" name="New shape"/>
          <p:cNvSpPr/>
          <p:nvPr/>
        </p:nvSpPr>
        <p:spPr>
          <a:xfrm>
            <a:off x="2976118" y="4891405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3</a:t>
            </a:r>
          </a:p>
        </p:txBody>
      </p:sp>
      <p:sp>
        <p:nvSpPr>
          <p:cNvPr id="72" name="New shape"/>
          <p:cNvSpPr/>
          <p:nvPr/>
        </p:nvSpPr>
        <p:spPr>
          <a:xfrm>
            <a:off x="3268472" y="4729861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4</a:t>
            </a:r>
          </a:p>
        </p:txBody>
      </p:sp>
      <p:sp>
        <p:nvSpPr>
          <p:cNvPr id="73" name="New shape"/>
          <p:cNvSpPr/>
          <p:nvPr/>
        </p:nvSpPr>
        <p:spPr>
          <a:xfrm>
            <a:off x="5163058" y="4177284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2</a:t>
            </a:r>
          </a:p>
        </p:txBody>
      </p:sp>
      <p:sp>
        <p:nvSpPr>
          <p:cNvPr id="74" name="New shape"/>
          <p:cNvSpPr/>
          <p:nvPr/>
        </p:nvSpPr>
        <p:spPr>
          <a:xfrm>
            <a:off x="5673598" y="3812667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4</a:t>
            </a:r>
          </a:p>
        </p:txBody>
      </p:sp>
      <p:sp>
        <p:nvSpPr>
          <p:cNvPr id="75" name="New shape"/>
          <p:cNvSpPr/>
          <p:nvPr/>
        </p:nvSpPr>
        <p:spPr>
          <a:xfrm>
            <a:off x="5353558" y="3916426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3</a:t>
            </a:r>
          </a:p>
        </p:txBody>
      </p:sp>
      <p:sp>
        <p:nvSpPr>
          <p:cNvPr id="76" name="New shape"/>
          <p:cNvSpPr/>
          <p:nvPr/>
        </p:nvSpPr>
        <p:spPr>
          <a:xfrm>
            <a:off x="146304" y="594741"/>
            <a:ext cx="9148064" cy="304165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DD68B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ESG TEMPLATE (as basis / customization per project)</a:t>
            </a:r>
          </a:p>
        </p:txBody>
      </p:sp>
      <p:sp>
        <p:nvSpPr>
          <p:cNvPr id="77" name="New shape"/>
          <p:cNvSpPr/>
          <p:nvPr/>
        </p:nvSpPr>
        <p:spPr>
          <a:xfrm>
            <a:off x="9294368" y="594741"/>
            <a:ext cx="2831719" cy="304165"/>
          </a:xfrm>
          <a:prstGeom prst="rect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DD68B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CUSTOM</a:t>
            </a:r>
          </a:p>
        </p:txBody>
      </p:sp>
      <p:sp>
        <p:nvSpPr>
          <p:cNvPr id="78" name="New shape"/>
          <p:cNvSpPr/>
          <p:nvPr/>
        </p:nvSpPr>
        <p:spPr>
          <a:xfrm>
            <a:off x="8304784" y="2347722"/>
            <a:ext cx="271653" cy="254635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6</a:t>
            </a:r>
          </a:p>
        </p:txBody>
      </p:sp>
      <p:sp>
        <p:nvSpPr>
          <p:cNvPr id="79" name="New shape"/>
          <p:cNvSpPr/>
          <p:nvPr/>
        </p:nvSpPr>
        <p:spPr>
          <a:xfrm>
            <a:off x="10390886" y="3153156"/>
            <a:ext cx="304800" cy="285750"/>
          </a:xfrm>
          <a:prstGeom prst="ellipse">
            <a:avLst/>
          </a:prstGeom>
          <a:ln w="12700">
            <a:miter/>
          </a:ln>
        </p:spPr>
        <p:style>
          <a:lnRef idx="2">
            <a:srgbClr val="444444"/>
          </a:lnRef>
          <a:fillRef idx="1">
            <a:srgbClr val="F3F3F3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7</a:t>
            </a:r>
          </a:p>
        </p:txBody>
      </p:sp>
      <p:sp>
        <p:nvSpPr>
          <p:cNvPr id="80" name="New shape"/>
          <p:cNvSpPr/>
          <p:nvPr/>
        </p:nvSpPr>
        <p:spPr>
          <a:xfrm>
            <a:off x="3985514" y="2416429"/>
            <a:ext cx="1157478" cy="36423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3985514" y="2416429"/>
            <a:ext cx="1157478" cy="364236"/>
          </a:xfrm>
          <a:prstGeom prst="rect">
            <a:avLst/>
          </a:prstGeom>
        </p:spPr>
      </p:pic>
      <p:cxnSp>
        <p:nvCxnSpPr>
          <p:cNvPr id="82" name="New connector"/>
          <p:cNvCxnSpPr/>
          <p:nvPr/>
        </p:nvCxnSpPr>
        <p:spPr>
          <a:xfrm flipV="1">
            <a:off x="2024634" y="3589274"/>
            <a:ext cx="901700" cy="0"/>
          </a:xfrm>
          <a:prstGeom prst="line">
            <a:avLst/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New connector"/>
          <p:cNvCxnSpPr/>
          <p:nvPr/>
        </p:nvCxnSpPr>
        <p:spPr>
          <a:xfrm>
            <a:off x="2024634" y="4994148"/>
            <a:ext cx="827913" cy="386080"/>
          </a:xfrm>
          <a:prstGeom prst="bentConnector3">
            <a:avLst>
              <a:gd name="adj1" fmla="val 49993"/>
            </a:avLst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New connector"/>
          <p:cNvCxnSpPr/>
          <p:nvPr/>
        </p:nvCxnSpPr>
        <p:spPr>
          <a:xfrm flipV="1">
            <a:off x="2024634" y="5380228"/>
            <a:ext cx="827786" cy="653161"/>
          </a:xfrm>
          <a:prstGeom prst="bentConnector3">
            <a:avLst>
              <a:gd name="adj1" fmla="val 50000"/>
            </a:avLst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New connector"/>
          <p:cNvCxnSpPr>
            <a:stCxn id="40" idx="3"/>
          </p:cNvCxnSpPr>
          <p:nvPr/>
        </p:nvCxnSpPr>
        <p:spPr>
          <a:xfrm>
            <a:off x="4210177" y="4005326"/>
            <a:ext cx="894334" cy="573532"/>
          </a:xfrm>
          <a:prstGeom prst="bentConnector3">
            <a:avLst>
              <a:gd name="adj1" fmla="val 50000"/>
            </a:avLst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New connector"/>
          <p:cNvCxnSpPr/>
          <p:nvPr/>
        </p:nvCxnSpPr>
        <p:spPr>
          <a:xfrm flipV="1">
            <a:off x="4210177" y="4578604"/>
            <a:ext cx="894207" cy="655828"/>
          </a:xfrm>
          <a:prstGeom prst="bentConnector3">
            <a:avLst>
              <a:gd name="adj1" fmla="val 49993"/>
            </a:avLst>
          </a:prstGeom>
          <a:ln w="12700">
            <a:miter/>
            <a:tailEnd type="triangle" w="med" len="med"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New connector"/>
          <p:cNvCxnSpPr/>
          <p:nvPr/>
        </p:nvCxnSpPr>
        <p:spPr>
          <a:xfrm flipV="1">
            <a:off x="9004173" y="2199767"/>
            <a:ext cx="388366" cy="11430"/>
          </a:xfrm>
          <a:prstGeom prst="line">
            <a:avLst/>
          </a:prstGeom>
          <a:ln w="12700">
            <a:miter/>
          </a:ln>
        </p:spPr>
        <p:style>
          <a:lnRef idx="1">
            <a:srgbClr val="444444"/>
          </a:lnRef>
          <a:fillRef idx="0">
            <a:srgbClr val="FFFFFF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New shape"/>
          <p:cNvSpPr/>
          <p:nvPr/>
        </p:nvSpPr>
        <p:spPr>
          <a:xfrm>
            <a:off x="9102471" y="4135628"/>
            <a:ext cx="3089402" cy="1117727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Final Report(s)</a:t>
            </a:r>
          </a:p>
          <a:p>
            <a:pPr marL="285750" lvl="1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CSR Report</a:t>
            </a:r>
          </a:p>
          <a:p>
            <a:pPr marL="285750" lvl="1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Individual Framework/Questionnaire</a:t>
            </a:r>
          </a:p>
          <a:p>
            <a:pPr marL="285750" lvl="1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200">
                <a:solidFill>
                  <a:srgbClr val="333333"/>
                </a:solidFill>
                <a:latin typeface="Adelle Sans"/>
              </a:rPr>
              <a:t>Internal Dashboards/KPI Trackers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FFFFFF"/>
                </a:solidFill>
                <a:latin typeface="Adelle Sans"/>
              </a:rPr>
              <a:t>Framework + Factbook Management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Framework Objectives</a:t>
            </a:r>
          </a:p>
        </p:txBody>
      </p:sp>
      <p:cxnSp>
        <p:nvCxnSpPr>
          <p:cNvPr id="3" name="New connector"/>
          <p:cNvCxnSpPr>
            <a:endCxn id="5" idx="1"/>
          </p:cNvCxnSpPr>
          <p:nvPr/>
        </p:nvCxnSpPr>
        <p:spPr>
          <a:xfrm flipV="1">
            <a:off x="1124839" y="1194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ew shape"/>
          <p:cNvSpPr/>
          <p:nvPr/>
        </p:nvSpPr>
        <p:spPr>
          <a:xfrm>
            <a:off x="4155567" y="1080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5" name="New shape"/>
          <p:cNvSpPr/>
          <p:nvPr/>
        </p:nvSpPr>
        <p:spPr>
          <a:xfrm>
            <a:off x="10637774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6" name="New shape"/>
          <p:cNvSpPr/>
          <p:nvPr/>
        </p:nvSpPr>
        <p:spPr>
          <a:xfrm>
            <a:off x="56896" y="849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1. Data Collection</a:t>
            </a:r>
          </a:p>
        </p:txBody>
      </p:sp>
      <p:sp>
        <p:nvSpPr>
          <p:cNvPr id="7" name="New shape"/>
          <p:cNvSpPr/>
          <p:nvPr/>
        </p:nvSpPr>
        <p:spPr>
          <a:xfrm>
            <a:off x="2266442" y="3717036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266442" y="3717036"/>
            <a:ext cx="687705" cy="636524"/>
          </a:xfrm>
          <a:prstGeom prst="rect">
            <a:avLst/>
          </a:prstGeom>
        </p:spPr>
      </p:pic>
      <p:sp>
        <p:nvSpPr>
          <p:cNvPr id="9" name="New shape"/>
          <p:cNvSpPr/>
          <p:nvPr/>
        </p:nvSpPr>
        <p:spPr>
          <a:xfrm>
            <a:off x="7396607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0" name="New shape"/>
          <p:cNvSpPr/>
          <p:nvPr/>
        </p:nvSpPr>
        <p:spPr>
          <a:xfrm>
            <a:off x="3197098" y="282765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197098" y="2827655"/>
            <a:ext cx="617093" cy="794639"/>
          </a:xfrm>
          <a:prstGeom prst="rect">
            <a:avLst/>
          </a:prstGeom>
        </p:spPr>
      </p:pic>
      <p:sp>
        <p:nvSpPr>
          <p:cNvPr id="12" name="New shape"/>
          <p:cNvSpPr/>
          <p:nvPr/>
        </p:nvSpPr>
        <p:spPr>
          <a:xfrm>
            <a:off x="3236087" y="443953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236087" y="4439539"/>
            <a:ext cx="617093" cy="794639"/>
          </a:xfrm>
          <a:prstGeom prst="rect">
            <a:avLst/>
          </a:prstGeom>
        </p:spPr>
      </p:pic>
      <p:sp>
        <p:nvSpPr>
          <p:cNvPr id="14" name="New shape"/>
          <p:cNvSpPr/>
          <p:nvPr/>
        </p:nvSpPr>
        <p:spPr>
          <a:xfrm>
            <a:off x="4574794" y="282765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74794" y="2827655"/>
            <a:ext cx="617093" cy="794639"/>
          </a:xfrm>
          <a:prstGeom prst="rect">
            <a:avLst/>
          </a:prstGeom>
        </p:spPr>
      </p:pic>
      <p:sp>
        <p:nvSpPr>
          <p:cNvPr id="16" name="New shape"/>
          <p:cNvSpPr/>
          <p:nvPr/>
        </p:nvSpPr>
        <p:spPr>
          <a:xfrm>
            <a:off x="2903220" y="1518539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2.1 Framework Content &amp; Data Mapping</a:t>
            </a:r>
          </a:p>
        </p:txBody>
      </p:sp>
      <p:sp>
        <p:nvSpPr>
          <p:cNvPr id="17" name="New shape"/>
          <p:cNvSpPr/>
          <p:nvPr/>
        </p:nvSpPr>
        <p:spPr>
          <a:xfrm>
            <a:off x="3202559" y="254292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GRI</a:t>
            </a:r>
          </a:p>
        </p:txBody>
      </p:sp>
      <p:sp>
        <p:nvSpPr>
          <p:cNvPr id="18" name="New shape"/>
          <p:cNvSpPr/>
          <p:nvPr/>
        </p:nvSpPr>
        <p:spPr>
          <a:xfrm>
            <a:off x="3241548" y="523189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SASB</a:t>
            </a:r>
          </a:p>
        </p:txBody>
      </p:sp>
      <p:sp>
        <p:nvSpPr>
          <p:cNvPr id="19" name="New shape"/>
          <p:cNvSpPr/>
          <p:nvPr/>
        </p:nvSpPr>
        <p:spPr>
          <a:xfrm>
            <a:off x="4580255" y="254292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CDP</a:t>
            </a:r>
          </a:p>
        </p:txBody>
      </p:sp>
      <p:sp>
        <p:nvSpPr>
          <p:cNvPr id="20" name="New shape"/>
          <p:cNvSpPr/>
          <p:nvPr/>
        </p:nvSpPr>
        <p:spPr>
          <a:xfrm>
            <a:off x="4574794" y="443953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74794" y="4439539"/>
            <a:ext cx="617093" cy="794639"/>
          </a:xfrm>
          <a:prstGeom prst="rect">
            <a:avLst/>
          </a:prstGeom>
        </p:spPr>
      </p:pic>
      <p:sp>
        <p:nvSpPr>
          <p:cNvPr id="22" name="New shape"/>
          <p:cNvSpPr/>
          <p:nvPr/>
        </p:nvSpPr>
        <p:spPr>
          <a:xfrm>
            <a:off x="4580255" y="523189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TCFD</a:t>
            </a:r>
          </a:p>
        </p:txBody>
      </p:sp>
      <p:sp>
        <p:nvSpPr>
          <p:cNvPr id="23" name="New shape"/>
          <p:cNvSpPr/>
          <p:nvPr/>
        </p:nvSpPr>
        <p:spPr>
          <a:xfrm>
            <a:off x="3770884" y="3571240"/>
            <a:ext cx="836422" cy="83642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70884" y="3571240"/>
            <a:ext cx="836422" cy="836422"/>
          </a:xfrm>
          <a:prstGeom prst="rect">
            <a:avLst/>
          </a:prstGeom>
        </p:spPr>
      </p:pic>
      <p:sp>
        <p:nvSpPr>
          <p:cNvPr id="25" name="New shape"/>
          <p:cNvSpPr/>
          <p:nvPr/>
        </p:nvSpPr>
        <p:spPr>
          <a:xfrm>
            <a:off x="5577205" y="1518539"/>
            <a:ext cx="6271514" cy="358851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400" b="1">
                <a:solidFill>
                  <a:srgbClr val="333333"/>
                </a:solidFill>
                <a:latin typeface="Adelle Sans"/>
              </a:rPr>
              <a:t>Structure and Review Frameworks/Questionnaires Across Topics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400">
                <a:solidFill>
                  <a:srgbClr val="333333"/>
                </a:solidFill>
                <a:latin typeface="Adelle Sans"/>
              </a:rPr>
              <a:t>Query Frameworks to get cross-framework view of topics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400" b="1">
                <a:solidFill>
                  <a:srgbClr val="333333"/>
                </a:solidFill>
                <a:latin typeface="Adelle Sans"/>
              </a:rPr>
              <a:t>Tag collected data at Disclosure Level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400">
                <a:solidFill>
                  <a:srgbClr val="333333"/>
                </a:solidFill>
                <a:latin typeface="Adelle Sans"/>
              </a:rPr>
              <a:t>Map data at the disclosure level with data point specific tags</a:t>
            </a:r>
          </a:p>
        </p:txBody>
      </p:sp>
      <p:sp>
        <p:nvSpPr>
          <p:cNvPr id="26" name="New shape"/>
          <p:cNvSpPr/>
          <p:nvPr/>
        </p:nvSpPr>
        <p:spPr>
          <a:xfrm>
            <a:off x="3952240" y="5644642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952240" y="5644642"/>
            <a:ext cx="617093" cy="794639"/>
          </a:xfrm>
          <a:prstGeom prst="rect">
            <a:avLst/>
          </a:prstGeom>
        </p:spPr>
      </p:pic>
      <p:sp>
        <p:nvSpPr>
          <p:cNvPr id="28" name="New shape"/>
          <p:cNvSpPr/>
          <p:nvPr/>
        </p:nvSpPr>
        <p:spPr>
          <a:xfrm>
            <a:off x="3842639" y="6439281"/>
            <a:ext cx="836422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UN SDG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" name="New connector"/>
          <p:cNvCxnSpPr>
            <a:stCxn id="3" idx="3"/>
            <a:endCxn id="5" idx="1"/>
          </p:cNvCxnSpPr>
          <p:nvPr/>
        </p:nvCxnSpPr>
        <p:spPr>
          <a:xfrm flipV="1">
            <a:off x="1124839" y="1194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New shape"/>
          <p:cNvSpPr/>
          <p:nvPr/>
        </p:nvSpPr>
        <p:spPr>
          <a:xfrm>
            <a:off x="914400" y="1091819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4" name="New shape"/>
          <p:cNvSpPr/>
          <p:nvPr/>
        </p:nvSpPr>
        <p:spPr>
          <a:xfrm>
            <a:off x="4155567" y="1080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5" name="New shape"/>
          <p:cNvSpPr/>
          <p:nvPr/>
        </p:nvSpPr>
        <p:spPr>
          <a:xfrm>
            <a:off x="10637774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6" name="New shape"/>
          <p:cNvSpPr/>
          <p:nvPr/>
        </p:nvSpPr>
        <p:spPr>
          <a:xfrm>
            <a:off x="56896" y="849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1. Data Collection</a:t>
            </a:r>
          </a:p>
        </p:txBody>
      </p:sp>
      <p:sp>
        <p:nvSpPr>
          <p:cNvPr id="7" name="New shape"/>
          <p:cNvSpPr/>
          <p:nvPr/>
        </p:nvSpPr>
        <p:spPr>
          <a:xfrm>
            <a:off x="2706243" y="836549"/>
            <a:ext cx="316039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2. Frameworks / Standards / Surveys</a:t>
            </a:r>
          </a:p>
        </p:txBody>
      </p:sp>
      <p:sp>
        <p:nvSpPr>
          <p:cNvPr id="8" name="New shape"/>
          <p:cNvSpPr/>
          <p:nvPr/>
        </p:nvSpPr>
        <p:spPr>
          <a:xfrm>
            <a:off x="9850374" y="836549"/>
            <a:ext cx="1754378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4. Reporting Outputs</a:t>
            </a:r>
          </a:p>
        </p:txBody>
      </p:sp>
      <p:sp>
        <p:nvSpPr>
          <p:cNvPr id="9" name="New shape"/>
          <p:cNvSpPr/>
          <p:nvPr/>
        </p:nvSpPr>
        <p:spPr>
          <a:xfrm>
            <a:off x="2266442" y="3717036"/>
            <a:ext cx="687705" cy="63652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0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266442" y="3717036"/>
            <a:ext cx="687705" cy="636524"/>
          </a:xfrm>
          <a:prstGeom prst="rect">
            <a:avLst/>
          </a:prstGeom>
        </p:spPr>
      </p:pic>
      <p:sp>
        <p:nvSpPr>
          <p:cNvPr id="11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Frameworks/Standards/Surveys</a:t>
            </a:r>
          </a:p>
        </p:txBody>
      </p:sp>
      <p:sp>
        <p:nvSpPr>
          <p:cNvPr id="12" name="New shape"/>
          <p:cNvSpPr/>
          <p:nvPr/>
        </p:nvSpPr>
        <p:spPr>
          <a:xfrm>
            <a:off x="7396607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3" name="New shape"/>
          <p:cNvSpPr/>
          <p:nvPr/>
        </p:nvSpPr>
        <p:spPr>
          <a:xfrm>
            <a:off x="6234430" y="836549"/>
            <a:ext cx="249745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3. Factbook</a:t>
            </a:r>
          </a:p>
        </p:txBody>
      </p:sp>
      <p:sp>
        <p:nvSpPr>
          <p:cNvPr id="14" name="New shape"/>
          <p:cNvSpPr/>
          <p:nvPr/>
        </p:nvSpPr>
        <p:spPr>
          <a:xfrm>
            <a:off x="3197098" y="282765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197098" y="2827655"/>
            <a:ext cx="617093" cy="794639"/>
          </a:xfrm>
          <a:prstGeom prst="rect">
            <a:avLst/>
          </a:prstGeom>
        </p:spPr>
      </p:pic>
      <p:sp>
        <p:nvSpPr>
          <p:cNvPr id="16" name="New shape"/>
          <p:cNvSpPr/>
          <p:nvPr/>
        </p:nvSpPr>
        <p:spPr>
          <a:xfrm>
            <a:off x="3236087" y="443953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236087" y="4439539"/>
            <a:ext cx="617093" cy="794639"/>
          </a:xfrm>
          <a:prstGeom prst="rect">
            <a:avLst/>
          </a:prstGeom>
        </p:spPr>
      </p:pic>
      <p:sp>
        <p:nvSpPr>
          <p:cNvPr id="18" name="New shape"/>
          <p:cNvSpPr/>
          <p:nvPr/>
        </p:nvSpPr>
        <p:spPr>
          <a:xfrm>
            <a:off x="4574794" y="2827655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74794" y="2827655"/>
            <a:ext cx="617093" cy="794639"/>
          </a:xfrm>
          <a:prstGeom prst="rect">
            <a:avLst/>
          </a:prstGeom>
        </p:spPr>
      </p:pic>
      <p:sp>
        <p:nvSpPr>
          <p:cNvPr id="20" name="New shape"/>
          <p:cNvSpPr/>
          <p:nvPr/>
        </p:nvSpPr>
        <p:spPr>
          <a:xfrm>
            <a:off x="2903220" y="1518539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2.1 Framework Content &amp; Data Mapping</a:t>
            </a:r>
          </a:p>
        </p:txBody>
      </p:sp>
      <p:sp>
        <p:nvSpPr>
          <p:cNvPr id="21" name="New shape"/>
          <p:cNvSpPr/>
          <p:nvPr/>
        </p:nvSpPr>
        <p:spPr>
          <a:xfrm>
            <a:off x="3202559" y="254292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GRI</a:t>
            </a:r>
          </a:p>
        </p:txBody>
      </p:sp>
      <p:sp>
        <p:nvSpPr>
          <p:cNvPr id="22" name="New shape"/>
          <p:cNvSpPr/>
          <p:nvPr/>
        </p:nvSpPr>
        <p:spPr>
          <a:xfrm>
            <a:off x="3241548" y="523189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SASB</a:t>
            </a:r>
          </a:p>
        </p:txBody>
      </p:sp>
      <p:sp>
        <p:nvSpPr>
          <p:cNvPr id="23" name="New shape"/>
          <p:cNvSpPr/>
          <p:nvPr/>
        </p:nvSpPr>
        <p:spPr>
          <a:xfrm>
            <a:off x="4580255" y="2542921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CDP</a:t>
            </a:r>
          </a:p>
        </p:txBody>
      </p:sp>
      <p:sp>
        <p:nvSpPr>
          <p:cNvPr id="24" name="New shape"/>
          <p:cNvSpPr/>
          <p:nvPr/>
        </p:nvSpPr>
        <p:spPr>
          <a:xfrm>
            <a:off x="4574794" y="4439539"/>
            <a:ext cx="617093" cy="79463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574794" y="4439539"/>
            <a:ext cx="617093" cy="794639"/>
          </a:xfrm>
          <a:prstGeom prst="rect">
            <a:avLst/>
          </a:prstGeom>
        </p:spPr>
      </p:pic>
      <p:sp>
        <p:nvSpPr>
          <p:cNvPr id="26" name="New shape"/>
          <p:cNvSpPr/>
          <p:nvPr/>
        </p:nvSpPr>
        <p:spPr>
          <a:xfrm>
            <a:off x="4580255" y="5231892"/>
            <a:ext cx="606171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TCFD</a:t>
            </a:r>
          </a:p>
        </p:txBody>
      </p:sp>
      <p:sp>
        <p:nvSpPr>
          <p:cNvPr id="27" name="New shape"/>
          <p:cNvSpPr/>
          <p:nvPr/>
        </p:nvSpPr>
        <p:spPr>
          <a:xfrm>
            <a:off x="3770884" y="3571240"/>
            <a:ext cx="836422" cy="83642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770884" y="3571240"/>
            <a:ext cx="836422" cy="836422"/>
          </a:xfrm>
          <a:prstGeom prst="rect">
            <a:avLst/>
          </a:prstGeom>
        </p:spPr>
      </p:pic>
      <p:sp>
        <p:nvSpPr>
          <p:cNvPr id="29" name="New shape"/>
          <p:cNvSpPr/>
          <p:nvPr/>
        </p:nvSpPr>
        <p:spPr>
          <a:xfrm>
            <a:off x="235585" y="6465062"/>
            <a:ext cx="10328021" cy="21831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i="1">
                <a:solidFill>
                  <a:srgbClr val="333333"/>
                </a:solidFill>
                <a:latin typeface="Adelle Sans"/>
              </a:rPr>
              <a:t>Names of reports. frameworks, questionnaires and standards above are examples and not representative of the scope of the project.</a:t>
            </a:r>
          </a:p>
        </p:txBody>
      </p:sp>
      <p:sp>
        <p:nvSpPr>
          <p:cNvPr id="30" name="New shape"/>
          <p:cNvSpPr/>
          <p:nvPr/>
        </p:nvSpPr>
        <p:spPr>
          <a:xfrm>
            <a:off x="5721985" y="1308989"/>
            <a:ext cx="6380607" cy="492785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600" b="1" u="sng">
                <a:solidFill>
                  <a:srgbClr val="333333"/>
                </a:solidFill>
                <a:latin typeface="Adelle Sans"/>
              </a:rPr>
              <a:t>Frameworks</a:t>
            </a:r>
          </a:p>
          <a:p>
            <a:pPr marL="114300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600">
                <a:solidFill>
                  <a:srgbClr val="333333"/>
                </a:solidFill>
                <a:latin typeface="Adelle Sans"/>
              </a:rPr>
              <a:t>Proprietary Framework mapping guidance on core five partner frameworks and questionnaires:</a:t>
            </a:r>
          </a:p>
          <a:p>
            <a:pPr marL="571500" lvl="1" indent="-3429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600">
                <a:solidFill>
                  <a:srgbClr val="333333"/>
                </a:solidFill>
                <a:latin typeface="Adelle Sans"/>
              </a:rPr>
              <a:t>GRI, SASB, TCFD, CDP, SDG </a:t>
            </a:r>
          </a:p>
          <a:p>
            <a:pPr marL="114300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600">
                <a:solidFill>
                  <a:srgbClr val="333333"/>
                </a:solidFill>
                <a:latin typeface="Adelle Sans"/>
              </a:rPr>
              <a:t>Questionnaire and Customizable Mapping Template build out with client (not part of package); examples:</a:t>
            </a:r>
          </a:p>
          <a:p>
            <a:pPr marL="685800" lvl="1" indent="-4572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600">
                <a:solidFill>
                  <a:srgbClr val="333333"/>
                </a:solidFill>
                <a:latin typeface="Adelle Sans"/>
              </a:rPr>
              <a:t>Ecovadis, DJSI, Bloomberg, etc.</a:t>
            </a:r>
          </a:p>
          <a:p>
            <a:pPr marL="114300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600" b="1">
                <a:solidFill>
                  <a:srgbClr val="333333"/>
                </a:solidFill>
                <a:latin typeface="Adelle Sans"/>
              </a:rPr>
              <a:t>Disclosure level mapping with the ability to add custom granularity </a:t>
            </a:r>
          </a:p>
          <a:p>
            <a:pPr marL="685800" lvl="1" indent="-4572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600">
                <a:solidFill>
                  <a:srgbClr val="333333"/>
                </a:solidFill>
                <a:latin typeface="Adelle Sans"/>
              </a:rPr>
              <a:t>Disclosure Level mapping</a:t>
            </a:r>
          </a:p>
          <a:p>
            <a:pPr marL="1143000" lvl="2" indent="-4572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◦"/>
            </a:pPr>
            <a:r>
              <a:rPr sz="1600">
                <a:solidFill>
                  <a:srgbClr val="333333"/>
                </a:solidFill>
                <a:latin typeface="Adelle Sans"/>
              </a:rPr>
              <a:t>Ready to report numbers; aggregated numbers</a:t>
            </a:r>
          </a:p>
          <a:p>
            <a:pPr marL="1143000" lvl="2" indent="-4572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◦"/>
            </a:pPr>
            <a:r>
              <a:rPr sz="1600">
                <a:solidFill>
                  <a:srgbClr val="333333"/>
                </a:solidFill>
                <a:latin typeface="Adelle Sans"/>
              </a:rPr>
              <a:t>Less room for interpretation</a:t>
            </a:r>
          </a:p>
          <a:p>
            <a:pPr marL="685800" lvl="1" indent="-4572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600">
                <a:solidFill>
                  <a:srgbClr val="333333"/>
                </a:solidFill>
                <a:latin typeface="Adelle Sans"/>
              </a:rPr>
              <a:t>Data point mapping - custom addition</a:t>
            </a:r>
          </a:p>
          <a:p>
            <a:pPr marL="1143000" lvl="2" indent="-4572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◦"/>
            </a:pPr>
            <a:r>
              <a:rPr sz="1600">
                <a:solidFill>
                  <a:srgbClr val="333333"/>
                </a:solidFill>
                <a:latin typeface="Adelle Sans"/>
              </a:rPr>
              <a:t>Time-consuming - Most prescribed level of data</a:t>
            </a:r>
          </a:p>
          <a:p>
            <a:pPr marL="1143000" lvl="2" indent="-4572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◦"/>
            </a:pPr>
            <a:r>
              <a:rPr sz="1600">
                <a:solidFill>
                  <a:srgbClr val="333333"/>
                </a:solidFill>
                <a:latin typeface="Adelle Sans"/>
              </a:rPr>
              <a:t>Adding tags from the Data Collection template to the framework mapping items Spreadsheet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Factbook Management Objectives</a:t>
            </a:r>
          </a:p>
        </p:txBody>
      </p:sp>
      <p:sp>
        <p:nvSpPr>
          <p:cNvPr id="3" name="New shape"/>
          <p:cNvSpPr/>
          <p:nvPr/>
        </p:nvSpPr>
        <p:spPr>
          <a:xfrm>
            <a:off x="480695" y="1498092"/>
            <a:ext cx="5400675" cy="3272536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400" b="1">
                <a:solidFill>
                  <a:srgbClr val="333333"/>
                </a:solidFill>
                <a:latin typeface="Adelle Sans"/>
              </a:rPr>
              <a:t>Review of ready to report data; linked to the final report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400">
                <a:solidFill>
                  <a:srgbClr val="333333"/>
                </a:solidFill>
                <a:latin typeface="Adelle Sans"/>
              </a:rPr>
              <a:t>Structured presentation of collected and mapped data</a:t>
            </a:r>
          </a:p>
          <a:p>
            <a:pPr marL="1371600" lvl="2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◦"/>
            </a:pPr>
            <a:r>
              <a:rPr sz="1400">
                <a:solidFill>
                  <a:srgbClr val="333333"/>
                </a:solidFill>
                <a:latin typeface="Adelle Sans"/>
              </a:rPr>
              <a:t>Framework Indexes </a:t>
            </a:r>
          </a:p>
          <a:p>
            <a:pPr marL="1371600" lvl="2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◦"/>
            </a:pPr>
            <a:r>
              <a:rPr sz="1400">
                <a:solidFill>
                  <a:srgbClr val="333333"/>
                </a:solidFill>
                <a:latin typeface="Adelle Sans"/>
              </a:rPr>
              <a:t>Performance and KPI Tables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400" b="1">
                <a:solidFill>
                  <a:srgbClr val="333333"/>
                </a:solidFill>
                <a:latin typeface="Adelle Sans"/>
              </a:rPr>
              <a:t>Historical Comparison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400">
                <a:solidFill>
                  <a:srgbClr val="333333"/>
                </a:solidFill>
                <a:latin typeface="Adelle Sans"/>
              </a:rPr>
              <a:t>Year-over-year comparison </a:t>
            </a:r>
          </a:p>
        </p:txBody>
      </p:sp>
      <p:sp>
        <p:nvSpPr>
          <p:cNvPr id="4" name="New shape"/>
          <p:cNvSpPr/>
          <p:nvPr/>
        </p:nvSpPr>
        <p:spPr>
          <a:xfrm>
            <a:off x="7140321" y="2974213"/>
            <a:ext cx="1010666" cy="121793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140321" y="2974213"/>
            <a:ext cx="1010666" cy="1217930"/>
          </a:xfrm>
          <a:prstGeom prst="rect">
            <a:avLst/>
          </a:prstGeom>
        </p:spPr>
      </p:pic>
      <p:cxnSp>
        <p:nvCxnSpPr>
          <p:cNvPr id="6" name="New connector"/>
          <p:cNvCxnSpPr>
            <a:stCxn id="7" idx="3"/>
            <a:endCxn id="9" idx="1"/>
          </p:cNvCxnSpPr>
          <p:nvPr/>
        </p:nvCxnSpPr>
        <p:spPr>
          <a:xfrm flipV="1">
            <a:off x="1124839" y="1194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ew shape"/>
          <p:cNvSpPr/>
          <p:nvPr/>
        </p:nvSpPr>
        <p:spPr>
          <a:xfrm>
            <a:off x="914400" y="1091819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8" name="New shape"/>
          <p:cNvSpPr/>
          <p:nvPr/>
        </p:nvSpPr>
        <p:spPr>
          <a:xfrm>
            <a:off x="4155567" y="1080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9" name="New shape"/>
          <p:cNvSpPr/>
          <p:nvPr/>
        </p:nvSpPr>
        <p:spPr>
          <a:xfrm>
            <a:off x="10637774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0" name="New shape"/>
          <p:cNvSpPr/>
          <p:nvPr/>
        </p:nvSpPr>
        <p:spPr>
          <a:xfrm>
            <a:off x="56896" y="849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1. Data Collection</a:t>
            </a:r>
          </a:p>
        </p:txBody>
      </p:sp>
      <p:sp>
        <p:nvSpPr>
          <p:cNvPr id="11" name="New shape"/>
          <p:cNvSpPr/>
          <p:nvPr/>
        </p:nvSpPr>
        <p:spPr>
          <a:xfrm>
            <a:off x="2706243" y="836549"/>
            <a:ext cx="316039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2. Frameworks / Standards / Surveys</a:t>
            </a:r>
          </a:p>
        </p:txBody>
      </p:sp>
      <p:sp>
        <p:nvSpPr>
          <p:cNvPr id="12" name="New shape"/>
          <p:cNvSpPr/>
          <p:nvPr/>
        </p:nvSpPr>
        <p:spPr>
          <a:xfrm>
            <a:off x="9850374" y="836549"/>
            <a:ext cx="1754378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4. Reporting Outputs</a:t>
            </a:r>
          </a:p>
        </p:txBody>
      </p:sp>
      <p:sp>
        <p:nvSpPr>
          <p:cNvPr id="13" name="New shape"/>
          <p:cNvSpPr/>
          <p:nvPr/>
        </p:nvSpPr>
        <p:spPr>
          <a:xfrm>
            <a:off x="7396607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4" name="New shape"/>
          <p:cNvSpPr/>
          <p:nvPr/>
        </p:nvSpPr>
        <p:spPr>
          <a:xfrm>
            <a:off x="6234430" y="836549"/>
            <a:ext cx="249745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3. Factbook</a:t>
            </a:r>
          </a:p>
        </p:txBody>
      </p:sp>
      <p:sp>
        <p:nvSpPr>
          <p:cNvPr id="15" name="New shape"/>
          <p:cNvSpPr/>
          <p:nvPr/>
        </p:nvSpPr>
        <p:spPr>
          <a:xfrm>
            <a:off x="6319647" y="1498092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3.1 Central Factbook</a:t>
            </a:r>
          </a:p>
        </p:txBody>
      </p:sp>
      <p:sp>
        <p:nvSpPr>
          <p:cNvPr id="16" name="New shape"/>
          <p:cNvSpPr/>
          <p:nvPr/>
        </p:nvSpPr>
        <p:spPr>
          <a:xfrm>
            <a:off x="6348857" y="2590292"/>
            <a:ext cx="2512949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Performance tables &amp; Indices</a:t>
            </a:r>
          </a:p>
        </p:txBody>
      </p:sp>
      <p:sp>
        <p:nvSpPr>
          <p:cNvPr id="17" name="New shape"/>
          <p:cNvSpPr/>
          <p:nvPr/>
        </p:nvSpPr>
        <p:spPr>
          <a:xfrm>
            <a:off x="7233539" y="4209542"/>
            <a:ext cx="751967" cy="75222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8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233539" y="4209542"/>
            <a:ext cx="751967" cy="752221"/>
          </a:xfrm>
          <a:prstGeom prst="rect">
            <a:avLst/>
          </a:prstGeom>
        </p:spPr>
      </p:pic>
      <p:sp>
        <p:nvSpPr>
          <p:cNvPr id="19" name="New shape"/>
          <p:cNvSpPr/>
          <p:nvPr/>
        </p:nvSpPr>
        <p:spPr>
          <a:xfrm>
            <a:off x="7609586" y="4538091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609586" y="4538091"/>
            <a:ext cx="751967" cy="752221"/>
          </a:xfrm>
          <a:prstGeom prst="rect">
            <a:avLst/>
          </a:prstGeom>
        </p:spPr>
      </p:pic>
      <p:sp>
        <p:nvSpPr>
          <p:cNvPr id="21" name="New shape"/>
          <p:cNvSpPr/>
          <p:nvPr/>
        </p:nvSpPr>
        <p:spPr>
          <a:xfrm>
            <a:off x="7985633" y="4864100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2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985633" y="4864100"/>
            <a:ext cx="751967" cy="752221"/>
          </a:xfrm>
          <a:prstGeom prst="rect">
            <a:avLst/>
          </a:prstGeom>
        </p:spPr>
      </p:pic>
      <p:sp>
        <p:nvSpPr>
          <p:cNvPr id="23" name="New shape"/>
          <p:cNvSpPr/>
          <p:nvPr/>
        </p:nvSpPr>
        <p:spPr>
          <a:xfrm>
            <a:off x="235585" y="6465062"/>
            <a:ext cx="10328021" cy="21831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i="1">
                <a:solidFill>
                  <a:srgbClr val="333333"/>
                </a:solidFill>
                <a:latin typeface="Adelle Sans"/>
              </a:rPr>
              <a:t>Names of reports. frameworks, questionnaires and standards above are examples and not representative of the scope of the project.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7140321" y="2974213"/>
            <a:ext cx="1010666" cy="121793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140321" y="2974213"/>
            <a:ext cx="1010666" cy="1217930"/>
          </a:xfrm>
          <a:prstGeom prst="rect">
            <a:avLst/>
          </a:prstGeom>
        </p:spPr>
      </p:pic>
      <p:cxnSp>
        <p:nvCxnSpPr>
          <p:cNvPr id="4" name="New connector"/>
          <p:cNvCxnSpPr>
            <a:stCxn id="5" idx="3"/>
            <a:endCxn id="7" idx="1"/>
          </p:cNvCxnSpPr>
          <p:nvPr/>
        </p:nvCxnSpPr>
        <p:spPr>
          <a:xfrm flipV="1">
            <a:off x="1124839" y="1194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New shape"/>
          <p:cNvSpPr/>
          <p:nvPr/>
        </p:nvSpPr>
        <p:spPr>
          <a:xfrm>
            <a:off x="914400" y="1091819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6" name="New shape"/>
          <p:cNvSpPr/>
          <p:nvPr/>
        </p:nvSpPr>
        <p:spPr>
          <a:xfrm>
            <a:off x="4155567" y="1080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7" name="New shape"/>
          <p:cNvSpPr/>
          <p:nvPr/>
        </p:nvSpPr>
        <p:spPr>
          <a:xfrm>
            <a:off x="10637774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8" name="New shape"/>
          <p:cNvSpPr/>
          <p:nvPr/>
        </p:nvSpPr>
        <p:spPr>
          <a:xfrm>
            <a:off x="56896" y="849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1. Data Collection</a:t>
            </a:r>
          </a:p>
        </p:txBody>
      </p:sp>
      <p:sp>
        <p:nvSpPr>
          <p:cNvPr id="9" name="New shape"/>
          <p:cNvSpPr/>
          <p:nvPr/>
        </p:nvSpPr>
        <p:spPr>
          <a:xfrm>
            <a:off x="2706243" y="836549"/>
            <a:ext cx="316039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2. Frameworks / Standards / Surveys</a:t>
            </a:r>
          </a:p>
        </p:txBody>
      </p:sp>
      <p:sp>
        <p:nvSpPr>
          <p:cNvPr id="10" name="New shape"/>
          <p:cNvSpPr/>
          <p:nvPr/>
        </p:nvSpPr>
        <p:spPr>
          <a:xfrm>
            <a:off x="9850374" y="836549"/>
            <a:ext cx="1754378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4. Reporting Outputs</a:t>
            </a:r>
          </a:p>
        </p:txBody>
      </p:sp>
      <p:sp>
        <p:nvSpPr>
          <p:cNvPr id="11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Factbook</a:t>
            </a:r>
          </a:p>
        </p:txBody>
      </p:sp>
      <p:sp>
        <p:nvSpPr>
          <p:cNvPr id="12" name="New shape"/>
          <p:cNvSpPr/>
          <p:nvPr/>
        </p:nvSpPr>
        <p:spPr>
          <a:xfrm>
            <a:off x="7396607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3" name="New shape"/>
          <p:cNvSpPr/>
          <p:nvPr/>
        </p:nvSpPr>
        <p:spPr>
          <a:xfrm>
            <a:off x="6234430" y="836549"/>
            <a:ext cx="249745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3. Factbook</a:t>
            </a:r>
          </a:p>
        </p:txBody>
      </p:sp>
      <p:sp>
        <p:nvSpPr>
          <p:cNvPr id="14" name="New shape"/>
          <p:cNvSpPr/>
          <p:nvPr/>
        </p:nvSpPr>
        <p:spPr>
          <a:xfrm>
            <a:off x="6319647" y="1498092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3.1 Central Factbook</a:t>
            </a:r>
          </a:p>
        </p:txBody>
      </p:sp>
      <p:sp>
        <p:nvSpPr>
          <p:cNvPr id="15" name="New shape"/>
          <p:cNvSpPr/>
          <p:nvPr/>
        </p:nvSpPr>
        <p:spPr>
          <a:xfrm>
            <a:off x="6348857" y="2590292"/>
            <a:ext cx="2512949" cy="295783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100" b="1">
                <a:solidFill>
                  <a:srgbClr val="444444"/>
                </a:solidFill>
                <a:latin typeface="Adelle Sans"/>
              </a:rPr>
              <a:t>Performance tables &amp; Indices</a:t>
            </a:r>
          </a:p>
        </p:txBody>
      </p:sp>
      <p:sp>
        <p:nvSpPr>
          <p:cNvPr id="16" name="New shape"/>
          <p:cNvSpPr/>
          <p:nvPr/>
        </p:nvSpPr>
        <p:spPr>
          <a:xfrm>
            <a:off x="7233539" y="4209542"/>
            <a:ext cx="751967" cy="75222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7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233539" y="4209542"/>
            <a:ext cx="751967" cy="752221"/>
          </a:xfrm>
          <a:prstGeom prst="rect">
            <a:avLst/>
          </a:prstGeom>
        </p:spPr>
      </p:pic>
      <p:sp>
        <p:nvSpPr>
          <p:cNvPr id="18" name="New shape"/>
          <p:cNvSpPr/>
          <p:nvPr/>
        </p:nvSpPr>
        <p:spPr>
          <a:xfrm>
            <a:off x="7609586" y="4538091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609586" y="4538091"/>
            <a:ext cx="751967" cy="752221"/>
          </a:xfrm>
          <a:prstGeom prst="rect">
            <a:avLst/>
          </a:prstGeom>
        </p:spPr>
      </p:pic>
      <p:sp>
        <p:nvSpPr>
          <p:cNvPr id="20" name="New shape"/>
          <p:cNvSpPr/>
          <p:nvPr/>
        </p:nvSpPr>
        <p:spPr>
          <a:xfrm>
            <a:off x="7985633" y="4864100"/>
            <a:ext cx="751967" cy="752221"/>
          </a:xfrm>
          <a:prstGeom prst="rect">
            <a:avLst/>
          </a:prstGeom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FCF4E8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985633" y="4864100"/>
            <a:ext cx="751967" cy="752221"/>
          </a:xfrm>
          <a:prstGeom prst="rect">
            <a:avLst/>
          </a:prstGeom>
        </p:spPr>
      </p:pic>
      <p:sp>
        <p:nvSpPr>
          <p:cNvPr id="22" name="New shape"/>
          <p:cNvSpPr/>
          <p:nvPr/>
        </p:nvSpPr>
        <p:spPr>
          <a:xfrm>
            <a:off x="235585" y="6465062"/>
            <a:ext cx="10328021" cy="21831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i="1">
                <a:solidFill>
                  <a:srgbClr val="333333"/>
                </a:solidFill>
                <a:latin typeface="Adelle Sans"/>
              </a:rPr>
              <a:t>Names of reports. frameworks, questionnaires and standards above are examples and not representative of the scope of the project.</a:t>
            </a:r>
          </a:p>
        </p:txBody>
      </p:sp>
      <p:sp>
        <p:nvSpPr>
          <p:cNvPr id="23" name="New shape"/>
          <p:cNvSpPr/>
          <p:nvPr/>
        </p:nvSpPr>
        <p:spPr>
          <a:xfrm>
            <a:off x="700151" y="1509395"/>
            <a:ext cx="5394325" cy="4233545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600" b="1">
                <a:solidFill>
                  <a:srgbClr val="333333"/>
                </a:solidFill>
                <a:latin typeface="Adelle Sans"/>
              </a:rPr>
              <a:t>ESG Fact Book</a:t>
            </a:r>
          </a:p>
          <a:p>
            <a:pPr marL="114300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600">
                <a:solidFill>
                  <a:srgbClr val="333333"/>
                </a:solidFill>
                <a:latin typeface="Adelle Sans"/>
              </a:rPr>
              <a:t>This will be used to stage the all types of data collected including:</a:t>
            </a:r>
          </a:p>
          <a:p>
            <a:pPr marL="571500" lvl="1" indent="-3429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600">
                <a:solidFill>
                  <a:srgbClr val="333333"/>
                </a:solidFill>
                <a:latin typeface="Adelle Sans"/>
              </a:rPr>
              <a:t>Metric specific data points, one level deeper than the disclosure level</a:t>
            </a:r>
          </a:p>
          <a:p>
            <a:pPr marL="571500" lvl="1" indent="-3429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600">
                <a:solidFill>
                  <a:srgbClr val="333333"/>
                </a:solidFill>
                <a:latin typeface="Adelle Sans"/>
              </a:rPr>
              <a:t>Disclosure level data, used to satisfy framework disclosures and questionnaires </a:t>
            </a:r>
          </a:p>
          <a:p>
            <a:pPr marL="114300" indent="-1143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600">
              <a:solidFill>
                <a:srgbClr val="000000"/>
              </a:solidFill>
              <a:latin typeface="Adelle Sans"/>
            </a:endParaRPr>
          </a:p>
          <a:p>
            <a:pPr marL="22860" indent="-127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600">
                <a:solidFill>
                  <a:srgbClr val="333333"/>
                </a:solidFill>
                <a:latin typeface="Adelle Sans"/>
              </a:rPr>
              <a:t>This goes hand in hand with the (custom) granular data collection sheets we set up for clients per project - the level of data that is reported needs to be accounted for in what the data collection can facilitate.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600">
              <a:solidFill>
                <a:srgbClr val="000000"/>
              </a:solidFill>
              <a:latin typeface="Adelle Sans"/>
            </a:endParaRPr>
          </a:p>
        </p:txBody>
      </p:sp>
      <p:sp>
        <p:nvSpPr>
          <p:cNvPr id="24" name="New shape"/>
          <p:cNvSpPr/>
          <p:nvPr/>
        </p:nvSpPr>
        <p:spPr>
          <a:xfrm>
            <a:off x="8852027" y="1342136"/>
            <a:ext cx="3250311" cy="5054981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500">
                <a:solidFill>
                  <a:srgbClr val="333333"/>
                </a:solidFill>
                <a:latin typeface="Adelle Sans"/>
              </a:rPr>
              <a:t>Consists of the following elements:</a:t>
            </a:r>
          </a:p>
          <a:p>
            <a:pPr marL="571500" lvl="1" indent="-3429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500">
                <a:solidFill>
                  <a:srgbClr val="333333"/>
                </a:solidFill>
                <a:latin typeface="Adelle Sans"/>
              </a:rPr>
              <a:t>Connected Sheet to aggregation query </a:t>
            </a:r>
          </a:p>
          <a:p>
            <a:pPr marL="571500" lvl="1" indent="-3429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500">
                <a:solidFill>
                  <a:srgbClr val="333333"/>
                </a:solidFill>
                <a:latin typeface="Adelle Sans"/>
              </a:rPr>
              <a:t>Ready to link Framework Indices utilizing formulas from the connected sheet</a:t>
            </a:r>
          </a:p>
          <a:p>
            <a:pPr marL="571500" lvl="1" indent="-3429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500">
                <a:solidFill>
                  <a:srgbClr val="333333"/>
                </a:solidFill>
                <a:latin typeface="Adelle Sans"/>
              </a:rPr>
              <a:t>KPI and Performance table templates - enable clients to generate key tables </a:t>
            </a:r>
          </a:p>
          <a:p>
            <a:pPr marL="571500" lvl="1" indent="-3429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500">
                <a:solidFill>
                  <a:srgbClr val="333333"/>
                </a:solidFill>
                <a:latin typeface="Adelle Sans"/>
              </a:rPr>
              <a:t>Ad-hoc Query templates - can be used to extract data for ad hoc data requests, agnostic of framework</a:t>
            </a:r>
          </a:p>
          <a:p>
            <a:pPr marL="571500" lvl="1" indent="-3429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500">
                <a:solidFill>
                  <a:srgbClr val="333333"/>
                </a:solidFill>
                <a:latin typeface="Adelle Sans"/>
              </a:rPr>
              <a:t>Mapping across frameworks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500">
              <a:solidFill>
                <a:srgbClr val="000000"/>
              </a:solidFill>
              <a:latin typeface="Adelle Sans"/>
            </a:endParaRP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600">
              <a:solidFill>
                <a:srgbClr val="000000"/>
              </a:solidFill>
              <a:latin typeface="Adelle Sans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Components</a:t>
            </a:r>
          </a:p>
        </p:txBody>
      </p:sp>
      <p:sp>
        <p:nvSpPr>
          <p:cNvPr id="3" name="New shape"/>
          <p:cNvSpPr/>
          <p:nvPr/>
        </p:nvSpPr>
        <p:spPr>
          <a:xfrm>
            <a:off x="0" y="905891"/>
            <a:ext cx="9985121" cy="492239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333333"/>
                </a:solidFill>
                <a:latin typeface="Adelle Sans"/>
              </a:rPr>
              <a:t>Wdesk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2"/>
              </a:rPr>
              <a:t>Processes</a:t>
            </a:r>
            <a:r>
              <a:rPr sz="1800">
                <a:solidFill>
                  <a:srgbClr val="333333"/>
                </a:solidFill>
                <a:latin typeface="Adelle Sans"/>
              </a:rPr>
              <a:t> to drive Work-flow</a:t>
            </a:r>
          </a:p>
          <a:p>
            <a:pPr marL="914400" lvl="2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◦"/>
            </a:pPr>
            <a:r>
              <a:rPr sz="1800" u="sng">
                <a:solidFill>
                  <a:srgbClr val="0000FF"/>
                </a:solidFill>
                <a:latin typeface="Adelle Sans"/>
                <a:hlinkClick r:id="rId3"/>
              </a:rPr>
              <a:t>Roles &amp; Permissions</a:t>
            </a:r>
            <a:r>
              <a:rPr sz="1800">
                <a:solidFill>
                  <a:srgbClr val="333333"/>
                </a:solidFill>
                <a:latin typeface="Adelle Sans"/>
              </a:rPr>
              <a:t> to drive control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4"/>
              </a:rPr>
              <a:t>Data Validations </a:t>
            </a:r>
            <a:r>
              <a:rPr sz="1800">
                <a:solidFill>
                  <a:srgbClr val="333333"/>
                </a:solidFill>
                <a:latin typeface="Adelle Sans"/>
              </a:rPr>
              <a:t> - builds in control by pulling tags from a central source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5"/>
              </a:rPr>
              <a:t>Connected Sheets</a:t>
            </a:r>
            <a:r>
              <a:rPr sz="1800">
                <a:solidFill>
                  <a:srgbClr val="333333"/>
                </a:solidFill>
                <a:latin typeface="Adelle Sans"/>
              </a:rPr>
              <a:t> </a:t>
            </a:r>
            <a:r>
              <a:rPr sz="1800" baseline="-25000">
                <a:solidFill>
                  <a:srgbClr val="333333"/>
                </a:solidFill>
                <a:latin typeface="Adelle Sans"/>
              </a:rPr>
              <a:t>(See next slide)</a:t>
            </a:r>
          </a:p>
          <a:p>
            <a:pPr marL="914400" lvl="2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◦"/>
            </a:pPr>
            <a:r>
              <a:rPr sz="1800" u="sng">
                <a:solidFill>
                  <a:srgbClr val="0000FF"/>
                </a:solidFill>
                <a:latin typeface="Adelle Sans"/>
                <a:hlinkClick r:id="rId6"/>
              </a:rPr>
              <a:t>Outgoing Connections</a:t>
            </a:r>
            <a:r>
              <a:rPr sz="1800">
                <a:solidFill>
                  <a:srgbClr val="333333"/>
                </a:solidFill>
                <a:latin typeface="Adelle Sans"/>
              </a:rPr>
              <a:t>: Spreadsheet → Wdata Table</a:t>
            </a:r>
          </a:p>
          <a:p>
            <a:pPr marL="914400" lvl="2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◦"/>
            </a:pPr>
            <a:r>
              <a:rPr sz="1800" u="sng">
                <a:solidFill>
                  <a:srgbClr val="0000FF"/>
                </a:solidFill>
                <a:latin typeface="Adelle Sans"/>
                <a:hlinkClick r:id="rId7"/>
              </a:rPr>
              <a:t>Incoming Connections</a:t>
            </a:r>
            <a:r>
              <a:rPr sz="1800">
                <a:solidFill>
                  <a:srgbClr val="333333"/>
                </a:solidFill>
                <a:latin typeface="Adelle Sans"/>
              </a:rPr>
              <a:t>: Wdata Query → Spreadsheet 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sz="2800">
              <a:solidFill>
                <a:srgbClr val="000000"/>
              </a:solidFill>
              <a:latin typeface="Adelle Sans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Connected Sheets</a:t>
            </a:r>
            <a:r>
              <a:rPr sz="2800" b="1">
                <a:solidFill>
                  <a:srgbClr val="333333"/>
                </a:solidFill>
                <a:latin typeface="Adelle Sans"/>
              </a:rPr>
              <a:t> - Factbook</a:t>
            </a:r>
          </a:p>
        </p:txBody>
      </p:sp>
      <p:graphicFrame>
        <p:nvGraphicFramePr>
          <p:cNvPr id="3" name="New Table"/>
          <p:cNvGraphicFramePr>
            <a:graphicFrameLocks noGrp="1"/>
          </p:cNvGraphicFramePr>
          <p:nvPr/>
        </p:nvGraphicFramePr>
        <p:xfrm>
          <a:off x="3775202" y="2576576"/>
          <a:ext cx="4638675" cy="17220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09800"/>
                <a:gridCol w="257175"/>
                <a:gridCol w="2171700"/>
              </a:tblGrid>
              <a:tr h="257175">
                <a:tc gridSpan="3"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400" b="1" u="sng">
                          <a:solidFill>
                            <a:srgbClr val="000000"/>
                          </a:solidFill>
                          <a:latin typeface="Adelle Sans"/>
                        </a:rPr>
                        <a:t>Incoming Connections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 b="1" u="sng">
                          <a:solidFill>
                            <a:srgbClr val="000000"/>
                          </a:solidFill>
                          <a:latin typeface="Adelle Sans"/>
                        </a:rPr>
                        <a:t>Wdata Query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 b="1" u="sng">
                          <a:solidFill>
                            <a:srgbClr val="000000"/>
                          </a:solidFill>
                          <a:latin typeface="Adelle Sans"/>
                        </a:rPr>
                        <a:t>Spreadsheet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List Query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 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List Query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Mapping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Collection Mapping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ESG Primary Query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Data Output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Mapping  Summary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Mapping Summary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New Table"/>
          <p:cNvGraphicFramePr>
            <a:graphicFrameLocks noGrp="1"/>
          </p:cNvGraphicFramePr>
          <p:nvPr/>
        </p:nvGraphicFramePr>
        <p:xfrm>
          <a:off x="4141851" y="2119249"/>
          <a:ext cx="3905250" cy="27979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57375"/>
                <a:gridCol w="257175"/>
                <a:gridCol w="1790700"/>
              </a:tblGrid>
              <a:tr h="257175">
                <a:tc gridSpan="3"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400" b="1" u="sng">
                          <a:solidFill>
                            <a:srgbClr val="000000"/>
                          </a:solidFill>
                          <a:latin typeface="Adelle Sans"/>
                        </a:rPr>
                        <a:t>Outgoing Connections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  <a:tc hMerge="1">
                  <a:txBody>
                    <a:bodyPr/>
                    <a:lstStyle>
                      <a:defPPr/>
                    </a:lstStyle>
                    <a:p/>
                  </a:txBody>
                  <a:tcPr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2286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 b="1" u="sng">
                          <a:solidFill>
                            <a:srgbClr val="000000"/>
                          </a:solidFill>
                          <a:latin typeface="Adelle Sans"/>
                        </a:rPr>
                        <a:t>Spreadsheet Section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/>
                      <a:endParaRPr sz="100"/>
                    </a:p>
                  </a:txBody>
                  <a:tcPr marL="0" marR="0" marT="0" marB="0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 b="1" u="sng">
                          <a:solidFill>
                            <a:srgbClr val="000000"/>
                          </a:solidFill>
                          <a:latin typeface="Adelle Sans"/>
                        </a:rPr>
                        <a:t>Wdata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GRI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Items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SASB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Items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TCFD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Items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SDG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Items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CDP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Items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*Additional Framework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Items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  <a:tr h="381000"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*Additional Questionnaire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800">
                          <a:solidFill>
                            <a:srgbClr val="000000"/>
                          </a:solidFill>
                          <a:latin typeface="Adelle Sans"/>
                        </a:rPr>
                        <a:t>→</a:t>
                      </a:r>
                    </a:p>
                  </a:txBody>
                  <a:tcPr marL="27432" marR="27432" marT="0" marB="0" anchor="ctr">
                    <a:lnL w="0"/>
                    <a:lnR w="0"/>
                    <a:lnT w="0"/>
                    <a:lnB w="0"/>
                    <a:noFill/>
                  </a:tcPr>
                </a:tc>
                <a:tc>
                  <a:txBody>
                    <a:bodyPr/>
                    <a:lstStyle>
                      <a:defPPr/>
                    </a:lstStyle>
                    <a:p>
                      <a:pPr algn="ctr">
                        <a:lnSpc>
                          <a:spcPct val="83000"/>
                        </a:lnSpc>
                      </a:pPr>
                      <a:r>
                        <a:rPr sz="1200">
                          <a:solidFill>
                            <a:srgbClr val="000000"/>
                          </a:solidFill>
                          <a:latin typeface="Adelle Sans"/>
                        </a:rPr>
                        <a:t>Framework Items Table</a:t>
                      </a:r>
                    </a:p>
                  </a:txBody>
                  <a:tcPr marL="27432" marR="27432" marT="0" marB="18288" anchor="b">
                    <a:lnL w="0"/>
                    <a:lnR w="0"/>
                    <a:lnT w="0"/>
                    <a:lnB w="0"/>
                    <a:noFill/>
                  </a:tcPr>
                </a:tc>
              </a:tr>
            </a:tbl>
          </a:graphicData>
        </a:graphic>
      </p:graphicFrame>
      <p:sp>
        <p:nvSpPr>
          <p:cNvPr id="3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Connected Sheets</a:t>
            </a:r>
            <a:r>
              <a:rPr sz="2800" b="1">
                <a:solidFill>
                  <a:srgbClr val="333333"/>
                </a:solidFill>
                <a:latin typeface="Adelle Sans"/>
              </a:rPr>
              <a:t> - Framework</a:t>
            </a: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3200" b="1">
                <a:solidFill>
                  <a:srgbClr val="FFFFFF"/>
                </a:solidFill>
                <a:latin typeface="Adelle Sans"/>
              </a:rPr>
              <a:t>Final Report - InDesign</a:t>
            </a: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9867011" y="5537581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Investor Presentation</a:t>
            </a:r>
          </a:p>
        </p:txBody>
      </p:sp>
      <p:cxnSp>
        <p:nvCxnSpPr>
          <p:cNvPr id="3" name="New connector"/>
          <p:cNvCxnSpPr>
            <a:stCxn id="4" idx="3"/>
            <a:endCxn id="6" idx="1"/>
          </p:cNvCxnSpPr>
          <p:nvPr/>
        </p:nvCxnSpPr>
        <p:spPr>
          <a:xfrm flipV="1">
            <a:off x="1124839" y="1194308"/>
            <a:ext cx="9512935" cy="12065"/>
          </a:xfrm>
          <a:prstGeom prst="line">
            <a:avLst/>
          </a:prstGeom>
          <a:ln w="63500">
            <a:miter/>
          </a:ln>
        </p:spPr>
        <p:style>
          <a:lnRef idx="1">
            <a:srgbClr val="66CC66"/>
          </a:lnRef>
          <a:fillRef idx="0">
            <a:srgbClr val="66CC66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New shape"/>
          <p:cNvSpPr/>
          <p:nvPr/>
        </p:nvSpPr>
        <p:spPr>
          <a:xfrm>
            <a:off x="914400" y="1091819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5" name="New shape"/>
          <p:cNvSpPr/>
          <p:nvPr/>
        </p:nvSpPr>
        <p:spPr>
          <a:xfrm>
            <a:off x="4155567" y="1080897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6" name="New shape"/>
          <p:cNvSpPr/>
          <p:nvPr/>
        </p:nvSpPr>
        <p:spPr>
          <a:xfrm>
            <a:off x="10637774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7" name="New shape"/>
          <p:cNvSpPr/>
          <p:nvPr/>
        </p:nvSpPr>
        <p:spPr>
          <a:xfrm>
            <a:off x="56896" y="849503"/>
            <a:ext cx="2104517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1. Data Collection</a:t>
            </a:r>
          </a:p>
        </p:txBody>
      </p:sp>
      <p:sp>
        <p:nvSpPr>
          <p:cNvPr id="8" name="New shape"/>
          <p:cNvSpPr/>
          <p:nvPr/>
        </p:nvSpPr>
        <p:spPr>
          <a:xfrm>
            <a:off x="2706243" y="836549"/>
            <a:ext cx="316039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2. Frameworks / Standards / Surveys</a:t>
            </a:r>
          </a:p>
        </p:txBody>
      </p:sp>
      <p:sp>
        <p:nvSpPr>
          <p:cNvPr id="9" name="New shape"/>
          <p:cNvSpPr/>
          <p:nvPr/>
        </p:nvSpPr>
        <p:spPr>
          <a:xfrm>
            <a:off x="9850374" y="836549"/>
            <a:ext cx="1754378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333333"/>
                </a:solidFill>
                <a:latin typeface="Adelle Sans"/>
              </a:rPr>
              <a:t>4. Reporting Outputs</a:t>
            </a:r>
          </a:p>
        </p:txBody>
      </p:sp>
      <p:sp>
        <p:nvSpPr>
          <p:cNvPr id="10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Reporting Outputs</a:t>
            </a:r>
          </a:p>
        </p:txBody>
      </p:sp>
      <p:sp>
        <p:nvSpPr>
          <p:cNvPr id="11" name="New shape"/>
          <p:cNvSpPr/>
          <p:nvPr/>
        </p:nvSpPr>
        <p:spPr>
          <a:xfrm>
            <a:off x="7396607" y="1079754"/>
            <a:ext cx="210439" cy="229235"/>
          </a:xfrm>
          <a:prstGeom prst="roundRect">
            <a:avLst>
              <a:gd name="adj" fmla="val 16000"/>
            </a:avLst>
          </a:prstGeom>
          <a:ln w="12700">
            <a:miter/>
          </a:ln>
        </p:spPr>
        <p:style>
          <a:lnRef idx="2">
            <a:srgbClr val="66CC66"/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sp>
        <p:nvSpPr>
          <p:cNvPr id="12" name="New shape"/>
          <p:cNvSpPr/>
          <p:nvPr/>
        </p:nvSpPr>
        <p:spPr>
          <a:xfrm>
            <a:off x="6234430" y="836549"/>
            <a:ext cx="2497455" cy="212344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DBDBDB"/>
                </a:solidFill>
                <a:latin typeface="Adelle Sans"/>
              </a:rPr>
              <a:t>3. Factbook</a:t>
            </a:r>
          </a:p>
        </p:txBody>
      </p:sp>
      <p:sp>
        <p:nvSpPr>
          <p:cNvPr id="13" name="New shape"/>
          <p:cNvSpPr/>
          <p:nvPr/>
        </p:nvSpPr>
        <p:spPr>
          <a:xfrm>
            <a:off x="9461373" y="1493520"/>
            <a:ext cx="2532507" cy="436499"/>
          </a:xfrm>
          <a:prstGeom prst="roundRect">
            <a:avLst>
              <a:gd name="adj" fmla="val 16000"/>
            </a:avLst>
          </a:prstGeom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rgbClr val="66CC66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200" b="1">
                <a:solidFill>
                  <a:srgbClr val="FFFFFF"/>
                </a:solidFill>
                <a:latin typeface="Adelle Sans"/>
              </a:rPr>
              <a:t>4.1 Reports</a:t>
            </a:r>
          </a:p>
        </p:txBody>
      </p:sp>
      <p:sp>
        <p:nvSpPr>
          <p:cNvPr id="14" name="New shape"/>
          <p:cNvSpPr/>
          <p:nvPr/>
        </p:nvSpPr>
        <p:spPr>
          <a:xfrm>
            <a:off x="10066782" y="5004562"/>
            <a:ext cx="562356" cy="53301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066782" y="5004562"/>
            <a:ext cx="562356" cy="533019"/>
          </a:xfrm>
          <a:prstGeom prst="rect">
            <a:avLst/>
          </a:prstGeom>
        </p:spPr>
      </p:pic>
      <p:sp>
        <p:nvSpPr>
          <p:cNvPr id="16" name="New shape"/>
          <p:cNvSpPr/>
          <p:nvPr/>
        </p:nvSpPr>
        <p:spPr>
          <a:xfrm>
            <a:off x="10867390" y="5541391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KPI Dashboard</a:t>
            </a:r>
          </a:p>
        </p:txBody>
      </p:sp>
      <p:sp>
        <p:nvSpPr>
          <p:cNvPr id="17" name="New shape"/>
          <p:cNvSpPr/>
          <p:nvPr/>
        </p:nvSpPr>
        <p:spPr>
          <a:xfrm>
            <a:off x="11067161" y="5008372"/>
            <a:ext cx="562356" cy="533019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1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067161" y="5008372"/>
            <a:ext cx="562356" cy="533019"/>
          </a:xfrm>
          <a:prstGeom prst="rect">
            <a:avLst/>
          </a:prstGeom>
        </p:spPr>
      </p:pic>
      <p:sp>
        <p:nvSpPr>
          <p:cNvPr id="19" name="New shape"/>
          <p:cNvSpPr/>
          <p:nvPr/>
        </p:nvSpPr>
        <p:spPr>
          <a:xfrm>
            <a:off x="10024237" y="2183511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024237" y="2183511"/>
            <a:ext cx="539369" cy="656082"/>
          </a:xfrm>
          <a:prstGeom prst="rect">
            <a:avLst/>
          </a:prstGeom>
        </p:spPr>
      </p:pic>
      <p:sp>
        <p:nvSpPr>
          <p:cNvPr id="21" name="New shape"/>
          <p:cNvSpPr/>
          <p:nvPr/>
        </p:nvSpPr>
        <p:spPr>
          <a:xfrm>
            <a:off x="9812909" y="2805938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</a:t>
            </a:r>
          </a:p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Report</a:t>
            </a:r>
          </a:p>
        </p:txBody>
      </p:sp>
      <p:sp>
        <p:nvSpPr>
          <p:cNvPr id="22" name="New shape"/>
          <p:cNvSpPr/>
          <p:nvPr/>
        </p:nvSpPr>
        <p:spPr>
          <a:xfrm>
            <a:off x="10976737" y="2183511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76737" y="2183511"/>
            <a:ext cx="539369" cy="656082"/>
          </a:xfrm>
          <a:prstGeom prst="rect">
            <a:avLst/>
          </a:prstGeom>
        </p:spPr>
      </p:pic>
      <p:sp>
        <p:nvSpPr>
          <p:cNvPr id="24" name="New shape"/>
          <p:cNvSpPr/>
          <p:nvPr/>
        </p:nvSpPr>
        <p:spPr>
          <a:xfrm>
            <a:off x="10765409" y="2805938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ESG Performance indicators</a:t>
            </a:r>
          </a:p>
        </p:txBody>
      </p:sp>
      <p:sp>
        <p:nvSpPr>
          <p:cNvPr id="25" name="New shape"/>
          <p:cNvSpPr/>
          <p:nvPr/>
        </p:nvSpPr>
        <p:spPr>
          <a:xfrm>
            <a:off x="10024237" y="3616325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6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024237" y="3616325"/>
            <a:ext cx="539369" cy="656082"/>
          </a:xfrm>
          <a:prstGeom prst="rect">
            <a:avLst/>
          </a:prstGeom>
        </p:spPr>
      </p:pic>
      <p:sp>
        <p:nvSpPr>
          <p:cNvPr id="27" name="New shape"/>
          <p:cNvSpPr/>
          <p:nvPr/>
        </p:nvSpPr>
        <p:spPr>
          <a:xfrm>
            <a:off x="9812909" y="4238752"/>
            <a:ext cx="962025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GRI Index</a:t>
            </a:r>
          </a:p>
        </p:txBody>
      </p:sp>
      <p:sp>
        <p:nvSpPr>
          <p:cNvPr id="28" name="New shape"/>
          <p:cNvSpPr/>
          <p:nvPr/>
        </p:nvSpPr>
        <p:spPr>
          <a:xfrm>
            <a:off x="10990580" y="3625342"/>
            <a:ext cx="539369" cy="656082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ctr"/>
          <a:lstStyle>
            <a:defPPr/>
          </a:lstStyle>
          <a:p/>
        </p:txBody>
      </p:sp>
      <p:pic>
        <p:nvPicPr>
          <p:cNvPr id="2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90580" y="3625342"/>
            <a:ext cx="539369" cy="656082"/>
          </a:xfrm>
          <a:prstGeom prst="rect">
            <a:avLst/>
          </a:prstGeom>
        </p:spPr>
      </p:pic>
      <p:sp>
        <p:nvSpPr>
          <p:cNvPr id="30" name="New shape"/>
          <p:cNvSpPr/>
          <p:nvPr/>
        </p:nvSpPr>
        <p:spPr>
          <a:xfrm>
            <a:off x="10684002" y="4247769"/>
            <a:ext cx="1145413" cy="522097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ctr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b="1">
                <a:solidFill>
                  <a:srgbClr val="444444"/>
                </a:solidFill>
                <a:latin typeface="Adelle Sans"/>
              </a:rPr>
              <a:t>CDP Questionnaire</a:t>
            </a:r>
          </a:p>
        </p:txBody>
      </p:sp>
      <p:sp>
        <p:nvSpPr>
          <p:cNvPr id="31" name="New shape"/>
          <p:cNvSpPr/>
          <p:nvPr/>
        </p:nvSpPr>
        <p:spPr>
          <a:xfrm>
            <a:off x="235585" y="6465062"/>
            <a:ext cx="10328021" cy="21831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000" i="1">
                <a:solidFill>
                  <a:srgbClr val="333333"/>
                </a:solidFill>
                <a:latin typeface="Adelle Sans"/>
              </a:rPr>
              <a:t>Names of reports. frameworks, questionnaires and standards above are examples and not representative of the scope of the project.</a:t>
            </a:r>
          </a:p>
        </p:txBody>
      </p:sp>
      <p:sp>
        <p:nvSpPr>
          <p:cNvPr id="32" name="New shape"/>
          <p:cNvSpPr/>
          <p:nvPr/>
        </p:nvSpPr>
        <p:spPr>
          <a:xfrm>
            <a:off x="498983" y="1893062"/>
            <a:ext cx="8530844" cy="4572000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1800">
                <a:solidFill>
                  <a:srgbClr val="333333"/>
                </a:solidFill>
                <a:latin typeface="Adelle Sans"/>
              </a:rPr>
              <a:t>Two types of report builds and outputs: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800">
                <a:solidFill>
                  <a:srgbClr val="333333"/>
                </a:solidFill>
                <a:latin typeface="Adelle Sans"/>
              </a:rPr>
              <a:t>InDesign focused build: 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Foundational build focusing on reoccurring indices, tables, graphs and narratives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Important factors: Outline and Style Guide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Client's design team will have the ability to export an InDesign file for seamless Workiva → Design Formatting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Build utilizes consulting hours for a basic build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AutoNum type="arabicPeriod"/>
            </a:pPr>
            <a:r>
              <a:rPr sz="1800">
                <a:solidFill>
                  <a:srgbClr val="333333"/>
                </a:solidFill>
                <a:latin typeface="Adelle Sans"/>
              </a:rPr>
              <a:t>Full Document Set-up: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Used for ESG reports that are light on formatting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Common in emerging clients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COA ticket for Doc Set-up</a:t>
            </a:r>
          </a:p>
          <a:p>
            <a:pPr marL="9144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**Some copywriting partners may own document set-up and formatting</a:t>
            </a: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New shape"/>
          <p:cNvSpPr/>
          <p:nvPr/>
        </p:nvSpPr>
        <p:spPr>
          <a:xfrm>
            <a:off x="440563" y="157099"/>
            <a:ext cx="11662029" cy="534289"/>
          </a:xfrm>
          <a:prstGeom prst="rect">
            <a:avLst/>
          </a:prstGeom>
          <a:noFill/>
          <a:ln w="0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r>
              <a:rPr sz="2800" b="1">
                <a:solidFill>
                  <a:srgbClr val="333333"/>
                </a:solidFill>
                <a:latin typeface="Adelle Sans"/>
              </a:rPr>
              <a:t>Components</a:t>
            </a:r>
          </a:p>
        </p:txBody>
      </p:sp>
      <p:sp>
        <p:nvSpPr>
          <p:cNvPr id="3" name="New shape"/>
          <p:cNvSpPr/>
          <p:nvPr/>
        </p:nvSpPr>
        <p:spPr>
          <a:xfrm>
            <a:off x="0" y="905891"/>
            <a:ext cx="9985121" cy="4922393"/>
          </a:xfrm>
          <a:prstGeom prst="rect">
            <a:avLst/>
          </a:prstGeom>
          <a:noFill/>
          <a:ln>
            <a:noFill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53340" rIns="91440" bIns="91440" rtlCol="0" anchor="t"/>
          <a:lstStyle>
            <a:defPPr/>
          </a:lstStyle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333333"/>
                </a:solidFill>
                <a:latin typeface="Adelle Sans"/>
              </a:rPr>
              <a:t>InDesign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2"/>
              </a:rPr>
              <a:t>Export to InDesign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>
                <a:solidFill>
                  <a:srgbClr val="333333"/>
                </a:solidFill>
                <a:latin typeface="Adelle Sans"/>
              </a:rPr>
              <a:t> </a:t>
            </a:r>
            <a:r>
              <a:rPr sz="1800" u="sng">
                <a:solidFill>
                  <a:srgbClr val="0000FF"/>
                </a:solidFill>
                <a:latin typeface="Adelle Sans"/>
                <a:hlinkClick r:id="rId3"/>
              </a:rPr>
              <a:t>Design Reporting Guidelines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4"/>
              </a:rPr>
              <a:t>Design Reporting Quick Start Guides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sz="2800">
              <a:solidFill>
                <a:srgbClr val="000000"/>
              </a:solidFill>
              <a:latin typeface="Adelle Sans"/>
            </a:endParaRP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sz="2800">
                <a:solidFill>
                  <a:srgbClr val="333333"/>
                </a:solidFill>
                <a:latin typeface="Adelle Sans"/>
              </a:rPr>
              <a:t>Training</a:t>
            </a:r>
          </a:p>
          <a:p>
            <a:pPr marL="457200" lvl="1" indent="-228600"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rgbClr val="333333"/>
              </a:buClr>
              <a:buChar char="•"/>
            </a:pPr>
            <a:r>
              <a:rPr sz="1800" u="sng">
                <a:solidFill>
                  <a:srgbClr val="0000FF"/>
                </a:solidFill>
                <a:latin typeface="Adelle Sans"/>
                <a:hlinkClick r:id="rId5"/>
              </a:rPr>
              <a:t>Workiva for Design Reporting</a:t>
            </a:r>
            <a:r>
              <a:rPr sz="1800">
                <a:solidFill>
                  <a:srgbClr val="333333"/>
                </a:solidFill>
                <a:latin typeface="Adelle Sans"/>
              </a:rPr>
              <a:t> - Learning Hub Link</a:t>
            </a:r>
            <a:r>
              <a:rPr sz="1800">
                <a:solidFill>
                  <a:srgbClr val="333333"/>
                </a:solidFill>
                <a:latin typeface="Adelle Sans"/>
              </a:rPr>
              <a:t> </a:t>
            </a:r>
            <a:r>
              <a:rPr sz="1800">
                <a:solidFill>
                  <a:srgbClr val="333333"/>
                </a:solidFill>
                <a:latin typeface="Adelle Sans"/>
              </a:rPr>
              <a:t>Embedded</a:t>
            </a:r>
            <a:r>
              <a:rPr sz="1800">
                <a:solidFill>
                  <a:srgbClr val="333333"/>
                </a:solidFill>
                <a:latin typeface="Adelle Sans"/>
              </a:rPr>
              <a:t> </a:t>
            </a: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</a:pPr>
            <a:endParaRPr sz="1800">
              <a:solidFill>
                <a:srgbClr val="000000"/>
              </a:solidFill>
              <a:latin typeface="Adelle Sans"/>
            </a:endParaRPr>
          </a:p>
          <a:p>
            <a:pPr algn="l" defTabSz="45720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sz="2800">
              <a:solidFill>
                <a:srgbClr val="000000"/>
              </a:solidFill>
              <a:latin typeface="Adelle Sans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4.14 unknown"/>
  <p:tag name="AS_RELEASE_DATE" val="2020.12.31"/>
  <p:tag name="AS_TITLE" val="Aspose.Slides for Java"/>
  <p:tag name="AS_VERSION" val="20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191</Paragraphs>
  <Slides>15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18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ESG Framework + Factbook Training</dc:title>
  <cp:revision>1</cp:revision>
  <cp:lastPrinted>2021-12-02T13:19:21.074</cp:lastPrinted>
  <dcterms:created xsi:type="dcterms:W3CDTF">2021-12-02T13:19:21Z</dcterms:created>
  <dcterms:modified xsi:type="dcterms:W3CDTF">2021-12-02T13:19:21Z</dcterms:modified>
</cp:coreProperties>
</file>