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Java 20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</p:sldIdLst>
  <p:sldSz cx="12188952" cy="6858000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tags" Target="tags/tag1.xml" /><Relationship Id="rId11" Type="http://schemas.openxmlformats.org/officeDocument/2006/relationships/presProps" Target="presProps.xml" /><Relationship Id="rId12" Type="http://schemas.openxmlformats.org/officeDocument/2006/relationships/viewProps" Target="viewProps.xml" /><Relationship Id="rId13" Type="http://schemas.openxmlformats.org/officeDocument/2006/relationships/theme" Target="theme/theme1.xml" /><Relationship Id="rId14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5.png" /><Relationship Id="rId3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Title Slide Option 3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-1524" y="0"/>
            <a:ext cx="12192000" cy="68580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-1524" y="0"/>
            <a:ext cx="12192000" cy="6858000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208026" y="247650"/>
            <a:ext cx="252349" cy="2383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08026" y="247650"/>
            <a:ext cx="252349" cy="23837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Agenda Slide 1 Warm Light">
    <p:bg>
      <p:bgPr>
        <a:solidFill>
          <a:srgbClr val="FC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10617835" y="6260719"/>
            <a:ext cx="1269619" cy="30708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617835" y="6260719"/>
            <a:ext cx="1269619" cy="307086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208026" y="247650"/>
            <a:ext cx="252349" cy="2383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08026" y="247650"/>
            <a:ext cx="252349" cy="23837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Section Intro Zesty Neue Green">
    <p:bg>
      <p:bgPr>
        <a:solidFill>
          <a:srgbClr val="66CC6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213614" y="252476"/>
            <a:ext cx="218186" cy="218186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FFFFF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3" name="New shape"/>
          <p:cNvSpPr/>
          <p:nvPr/>
        </p:nvSpPr>
        <p:spPr>
          <a:xfrm rot="18900000">
            <a:off x="192913" y="344297"/>
            <a:ext cx="477774" cy="428879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4" name="New shape"/>
          <p:cNvSpPr/>
          <p:nvPr/>
        </p:nvSpPr>
        <p:spPr>
          <a:xfrm rot="16200000">
            <a:off x="-214757" y="5119116"/>
            <a:ext cx="1149604" cy="27711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1"/>
          <a:stretch>
            <a:fillRect/>
          </a:stretch>
        </p:blipFill>
        <p:spPr>
          <a:xfrm rot="16200000">
            <a:off x="-214757" y="5119116"/>
            <a:ext cx="1149604" cy="277114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Content Green">
    <p:bg>
      <p:bgPr>
        <a:solidFill>
          <a:srgbClr val="FC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10617835" y="6260719"/>
            <a:ext cx="1269619" cy="30708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617835" y="6260719"/>
            <a:ext cx="1269619" cy="307086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0" y="0"/>
            <a:ext cx="12188952" cy="87617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952" cy="876173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8" y="274638"/>
            <a:ext cx="1097005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8" y="1600200"/>
            <a:ext cx="1097005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8" y="6356350"/>
            <a:ext cx="2844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E8FD0B7A-F5DD-4F40-B4CB-3B2C354B893A}" type="datetimeFigureOut">
              <a:rPr lang="en-US" smtClean="0"/>
              <a:pPr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59" y="6356350"/>
            <a:ext cx="3859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416" y="6356350"/>
            <a:ext cx="2844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93AE1883-0942-4AA3-9DB2-9C7C3A031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4.png" /><Relationship Id="rId11" Type="http://schemas.openxmlformats.org/officeDocument/2006/relationships/image" Target="../media/image15.png" /><Relationship Id="rId2" Type="http://schemas.openxmlformats.org/officeDocument/2006/relationships/image" Target="../media/image6.png" /><Relationship Id="rId3" Type="http://schemas.openxmlformats.org/officeDocument/2006/relationships/image" Target="../media/image7.png" /><Relationship Id="rId4" Type="http://schemas.openxmlformats.org/officeDocument/2006/relationships/image" Target="../media/image8.png" /><Relationship Id="rId5" Type="http://schemas.openxmlformats.org/officeDocument/2006/relationships/image" Target="../media/image9.png" /><Relationship Id="rId6" Type="http://schemas.openxmlformats.org/officeDocument/2006/relationships/image" Target="../media/image10.png" /><Relationship Id="rId7" Type="http://schemas.openxmlformats.org/officeDocument/2006/relationships/image" Target="../media/image11.png" /><Relationship Id="rId8" Type="http://schemas.openxmlformats.org/officeDocument/2006/relationships/image" Target="../media/image12.png" /><Relationship Id="rId9" Type="http://schemas.openxmlformats.org/officeDocument/2006/relationships/image" Target="../media/image1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image" Target="../media/image26.png" /><Relationship Id="rId11" Type="http://schemas.openxmlformats.org/officeDocument/2006/relationships/image" Target="../media/image27.png" /><Relationship Id="rId2" Type="http://schemas.openxmlformats.org/officeDocument/2006/relationships/hyperlink" Target="https://wk-dev.wdesk.org/a/QWNjb3VudB8xNDA4MzEwMDA4/spreadsheet/4c68e7fd0dfa4fd3bbb056f2f2241bf6/-1/sheet/8922415bd0a443a89f2223c89f2d65f5" TargetMode="External" /><Relationship Id="rId3" Type="http://schemas.openxmlformats.org/officeDocument/2006/relationships/image" Target="../media/image20.png" /><Relationship Id="rId4" Type="http://schemas.openxmlformats.org/officeDocument/2006/relationships/image" Target="../media/image21.png" /><Relationship Id="rId5" Type="http://schemas.openxmlformats.org/officeDocument/2006/relationships/image" Target="../media/image22.png" /><Relationship Id="rId6" Type="http://schemas.openxmlformats.org/officeDocument/2006/relationships/image" Target="../media/image23.jpeg" /><Relationship Id="rId7" Type="http://schemas.openxmlformats.org/officeDocument/2006/relationships/image" Target="../media/image24.png" /><Relationship Id="rId8" Type="http://schemas.openxmlformats.org/officeDocument/2006/relationships/image" Target="../media/image25.png" /><Relationship Id="rId9" Type="http://schemas.openxmlformats.org/officeDocument/2006/relationships/hyperlink" Target="https://wk-dev.wdesk.org/a/QWNjb3VudB8xNDA4MzEwMDA4/spreadsheet/e0d4828d88b14bd09ea316e998fb8817/-1/sheet/362193b90f824699b3b49828ccffc6ea" TargetMode="Externa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Relationship Id="rId4" Type="http://schemas.openxmlformats.org/officeDocument/2006/relationships/image" Target="../media/image9.png" /><Relationship Id="rId5" Type="http://schemas.openxmlformats.org/officeDocument/2006/relationships/image" Target="../media/image11.png" /><Relationship Id="rId6" Type="http://schemas.openxmlformats.org/officeDocument/2006/relationships/hyperlink" Target="https://support.workiva.com/hc/en-us/articles/360045393471-Get-started-with-tables#section1" TargetMode="External" /><Relationship Id="rId7" Type="http://schemas.openxmlformats.org/officeDocument/2006/relationships/hyperlink" Target="https://support.workiva.com/hc/en-us/sections/360009876152-Process" TargetMode="Ex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https://support.workiva.com/hc/en-us/sections/360009876152-Process" TargetMode="External" /><Relationship Id="rId3" Type="http://schemas.openxmlformats.org/officeDocument/2006/relationships/hyperlink" Target="https://support.workiva.com/hc/en-us/categories/360002299052-Getting-started#360011461771" TargetMode="External" /><Relationship Id="rId4" Type="http://schemas.openxmlformats.org/officeDocument/2006/relationships/hyperlink" Target="https://support.workiva.com/hc/en-us/articles/360035643292-Use-data-validations" TargetMode="External" /><Relationship Id="rId5" Type="http://schemas.openxmlformats.org/officeDocument/2006/relationships/hyperlink" Target="https://support.workiva.com/hc/en-us/sections/360007125932-Spreadsheets#4406058624788" TargetMode="External" /><Relationship Id="rId6" Type="http://schemas.openxmlformats.org/officeDocument/2006/relationships/hyperlink" Target="https://support.workiva.com/hc/en-us/articles/360052479412-Connect-sheets-to-destination-Wdata-tables" TargetMode="External" /><Relationship Id="rId7" Type="http://schemas.openxmlformats.org/officeDocument/2006/relationships/hyperlink" Target="https://support.workiva.com/hc/en-us/articles/360035643272-Connect-sheets-to-source-Wdata-queries" TargetMode="External" /><Relationship Id="rId8" Type="http://schemas.openxmlformats.org/officeDocument/2006/relationships/hyperlink" Target="https://support.workiva.com/hc/en-us/categories/360002307351-Working-in-Wdata#360007128072" TargetMode="External" /><Relationship Id="rId9" Type="http://schemas.openxmlformats.org/officeDocument/2006/relationships/hyperlink" Target="https://support.workiva.com/hc/en-us/categories/360002307351-Working-in-Wdata#360007128092" TargetMode="Ex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786511" y="2391029"/>
            <a:ext cx="6642354" cy="63195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333333"/>
                </a:solidFill>
                <a:latin typeface="Adelle Sans"/>
              </a:rPr>
              <a:t>ESG </a:t>
            </a:r>
            <a:r>
              <a:rPr sz="3200" b="1">
                <a:solidFill>
                  <a:srgbClr val="333333"/>
                </a:solidFill>
                <a:latin typeface="Adelle Sans"/>
              </a:rPr>
              <a:t>Data Collection</a:t>
            </a:r>
            <a:r>
              <a:rPr sz="3200" b="1">
                <a:solidFill>
                  <a:srgbClr val="333333"/>
                </a:solidFill>
                <a:latin typeface="Adelle Sans"/>
              </a:rPr>
              <a:t> Training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800">
              <a:solidFill>
                <a:srgbClr val="000000"/>
              </a:solidFill>
              <a:latin typeface="Adelle Sans"/>
            </a:endParaRP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3200" b="1" i="1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3" name="New shape"/>
          <p:cNvSpPr/>
          <p:nvPr/>
        </p:nvSpPr>
        <p:spPr>
          <a:xfrm>
            <a:off x="9803638" y="6337300"/>
            <a:ext cx="1883791" cy="34124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FFFFFF"/>
                </a:solidFill>
                <a:latin typeface="Adelle Sans"/>
              </a:rPr>
              <a:t>We simplify complex work.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7140321" y="2974213"/>
            <a:ext cx="1010666" cy="121793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140321" y="2974213"/>
            <a:ext cx="1010666" cy="1217930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429387" y="5065522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29387" y="5065522"/>
            <a:ext cx="555879" cy="555752"/>
          </a:xfrm>
          <a:prstGeom prst="rect">
            <a:avLst/>
          </a:prstGeom>
        </p:spPr>
      </p:pic>
      <p:sp>
        <p:nvSpPr>
          <p:cNvPr id="6" name="New shape"/>
          <p:cNvSpPr/>
          <p:nvPr/>
        </p:nvSpPr>
        <p:spPr>
          <a:xfrm>
            <a:off x="86360" y="3895217"/>
            <a:ext cx="941832" cy="273050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3</a:t>
            </a:r>
          </a:p>
        </p:txBody>
      </p:sp>
      <p:sp>
        <p:nvSpPr>
          <p:cNvPr id="7" name="New shape"/>
          <p:cNvSpPr/>
          <p:nvPr/>
        </p:nvSpPr>
        <p:spPr>
          <a:xfrm>
            <a:off x="1154811" y="2024888"/>
            <a:ext cx="941832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2</a:t>
            </a:r>
          </a:p>
        </p:txBody>
      </p:sp>
      <p:sp>
        <p:nvSpPr>
          <p:cNvPr id="8" name="New shape"/>
          <p:cNvSpPr/>
          <p:nvPr/>
        </p:nvSpPr>
        <p:spPr>
          <a:xfrm>
            <a:off x="1097661" y="3887470"/>
            <a:ext cx="1094359" cy="295656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3</a:t>
            </a:r>
          </a:p>
        </p:txBody>
      </p:sp>
      <p:sp>
        <p:nvSpPr>
          <p:cNvPr id="9" name="New shape"/>
          <p:cNvSpPr/>
          <p:nvPr/>
        </p:nvSpPr>
        <p:spPr>
          <a:xfrm>
            <a:off x="232283" y="1518539"/>
            <a:ext cx="1754378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1.1 Unstructured Data</a:t>
            </a:r>
          </a:p>
        </p:txBody>
      </p:sp>
      <p:sp>
        <p:nvSpPr>
          <p:cNvPr id="10" name="New shape"/>
          <p:cNvSpPr/>
          <p:nvPr/>
        </p:nvSpPr>
        <p:spPr>
          <a:xfrm>
            <a:off x="27559" y="2046097"/>
            <a:ext cx="941832" cy="370205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1</a:t>
            </a:r>
          </a:p>
        </p:txBody>
      </p:sp>
      <p:sp>
        <p:nvSpPr>
          <p:cNvPr id="11" name="New shape"/>
          <p:cNvSpPr/>
          <p:nvPr/>
        </p:nvSpPr>
        <p:spPr>
          <a:xfrm>
            <a:off x="733171" y="2679827"/>
            <a:ext cx="694182" cy="686435"/>
          </a:xfrm>
          <a:prstGeom prst="ellipse">
            <a:avLst/>
          </a:prstGeom>
          <a:ln w="12700">
            <a:miter/>
          </a:ln>
        </p:spPr>
        <p:style>
          <a:lnRef idx="2">
            <a:srgbClr val="BFE4FF"/>
          </a:lnRef>
          <a:fillRef idx="1">
            <a:srgbClr val="66CC00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2" name="New shape"/>
          <p:cNvSpPr/>
          <p:nvPr/>
        </p:nvSpPr>
        <p:spPr>
          <a:xfrm>
            <a:off x="897890" y="2846070"/>
            <a:ext cx="353822" cy="354076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3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97890" y="2846070"/>
            <a:ext cx="353822" cy="354076"/>
          </a:xfrm>
          <a:prstGeom prst="rect">
            <a:avLst/>
          </a:prstGeom>
        </p:spPr>
      </p:pic>
      <p:sp>
        <p:nvSpPr>
          <p:cNvPr id="14" name="New shape"/>
          <p:cNvSpPr/>
          <p:nvPr/>
        </p:nvSpPr>
        <p:spPr>
          <a:xfrm>
            <a:off x="1427353" y="2318385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427353" y="2318385"/>
            <a:ext cx="434848" cy="434975"/>
          </a:xfrm>
          <a:prstGeom prst="rect">
            <a:avLst/>
          </a:prstGeom>
        </p:spPr>
      </p:pic>
      <p:sp>
        <p:nvSpPr>
          <p:cNvPr id="16" name="New shape"/>
          <p:cNvSpPr/>
          <p:nvPr/>
        </p:nvSpPr>
        <p:spPr>
          <a:xfrm>
            <a:off x="1408303" y="3365246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7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408303" y="3365246"/>
            <a:ext cx="434848" cy="434975"/>
          </a:xfrm>
          <a:prstGeom prst="rect">
            <a:avLst/>
          </a:prstGeom>
        </p:spPr>
      </p:pic>
      <p:sp>
        <p:nvSpPr>
          <p:cNvPr id="18" name="New shape"/>
          <p:cNvSpPr/>
          <p:nvPr/>
        </p:nvSpPr>
        <p:spPr>
          <a:xfrm>
            <a:off x="339852" y="2337435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9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9852" y="2337435"/>
            <a:ext cx="434848" cy="434975"/>
          </a:xfrm>
          <a:prstGeom prst="rect">
            <a:avLst/>
          </a:prstGeom>
        </p:spPr>
      </p:pic>
      <p:sp>
        <p:nvSpPr>
          <p:cNvPr id="20" name="New shape"/>
          <p:cNvSpPr/>
          <p:nvPr/>
        </p:nvSpPr>
        <p:spPr>
          <a:xfrm>
            <a:off x="339852" y="3374771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1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9852" y="3374771"/>
            <a:ext cx="434848" cy="434975"/>
          </a:xfrm>
          <a:prstGeom prst="rect">
            <a:avLst/>
          </a:prstGeom>
        </p:spPr>
      </p:pic>
      <p:sp>
        <p:nvSpPr>
          <p:cNvPr id="22" name="New shape"/>
          <p:cNvSpPr/>
          <p:nvPr/>
        </p:nvSpPr>
        <p:spPr>
          <a:xfrm>
            <a:off x="9867011" y="5537581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Investor Presentation</a:t>
            </a:r>
          </a:p>
        </p:txBody>
      </p:sp>
      <p:cxnSp>
        <p:nvCxnSpPr>
          <p:cNvPr id="23" name="New connector"/>
          <p:cNvCxnSpPr>
            <a:stCxn id="24" idx="3"/>
            <a:endCxn id="26" idx="1"/>
          </p:cNvCxnSpPr>
          <p:nvPr/>
        </p:nvCxnSpPr>
        <p:spPr>
          <a:xfrm flipV="1">
            <a:off x="1124839" y="1194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New shape"/>
          <p:cNvSpPr/>
          <p:nvPr/>
        </p:nvSpPr>
        <p:spPr>
          <a:xfrm>
            <a:off x="914400" y="1091819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5" name="New shape"/>
          <p:cNvSpPr/>
          <p:nvPr/>
        </p:nvSpPr>
        <p:spPr>
          <a:xfrm>
            <a:off x="4155567" y="1080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6" name="New shape"/>
          <p:cNvSpPr/>
          <p:nvPr/>
        </p:nvSpPr>
        <p:spPr>
          <a:xfrm>
            <a:off x="10637774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7" name="New shape"/>
          <p:cNvSpPr/>
          <p:nvPr/>
        </p:nvSpPr>
        <p:spPr>
          <a:xfrm>
            <a:off x="56896" y="849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1. Data Collection</a:t>
            </a:r>
          </a:p>
        </p:txBody>
      </p:sp>
      <p:sp>
        <p:nvSpPr>
          <p:cNvPr id="28" name="New shape"/>
          <p:cNvSpPr/>
          <p:nvPr/>
        </p:nvSpPr>
        <p:spPr>
          <a:xfrm>
            <a:off x="2706243" y="836549"/>
            <a:ext cx="316039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2. Frameworks / Standards / Surveys</a:t>
            </a:r>
          </a:p>
        </p:txBody>
      </p:sp>
      <p:sp>
        <p:nvSpPr>
          <p:cNvPr id="29" name="New shape"/>
          <p:cNvSpPr/>
          <p:nvPr/>
        </p:nvSpPr>
        <p:spPr>
          <a:xfrm>
            <a:off x="9850374" y="836549"/>
            <a:ext cx="1754378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4. Reporting Outputs</a:t>
            </a:r>
          </a:p>
        </p:txBody>
      </p:sp>
      <p:sp>
        <p:nvSpPr>
          <p:cNvPr id="30" name="New shape"/>
          <p:cNvSpPr/>
          <p:nvPr/>
        </p:nvSpPr>
        <p:spPr>
          <a:xfrm>
            <a:off x="2266442" y="3717036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1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266442" y="3717036"/>
            <a:ext cx="687705" cy="636524"/>
          </a:xfrm>
          <a:prstGeom prst="rect">
            <a:avLst/>
          </a:prstGeom>
        </p:spPr>
      </p:pic>
      <p:sp>
        <p:nvSpPr>
          <p:cNvPr id="32" name="New shape"/>
          <p:cNvSpPr/>
          <p:nvPr/>
        </p:nvSpPr>
        <p:spPr>
          <a:xfrm rot="540000">
            <a:off x="1251712" y="2453386"/>
            <a:ext cx="184912" cy="27838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3" name="New picture"/>
          <p:cNvPicPr/>
          <p:nvPr/>
        </p:nvPicPr>
        <p:blipFill>
          <a:blip r:embed="rId7"/>
          <a:stretch>
            <a:fillRect/>
          </a:stretch>
        </p:blipFill>
        <p:spPr>
          <a:xfrm rot="588600">
            <a:off x="1251712" y="2453386"/>
            <a:ext cx="184912" cy="278384"/>
          </a:xfrm>
          <a:prstGeom prst="rect">
            <a:avLst/>
          </a:prstGeom>
        </p:spPr>
      </p:pic>
      <p:sp>
        <p:nvSpPr>
          <p:cNvPr id="34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ESG Deliverable Workstreams </a:t>
            </a:r>
          </a:p>
        </p:txBody>
      </p:sp>
      <p:sp>
        <p:nvSpPr>
          <p:cNvPr id="35" name="New shape"/>
          <p:cNvSpPr/>
          <p:nvPr/>
        </p:nvSpPr>
        <p:spPr>
          <a:xfrm rot="11160000">
            <a:off x="1429512" y="2704465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6" name="New picture"/>
          <p:cNvPicPr/>
          <p:nvPr/>
        </p:nvPicPr>
        <p:blipFill>
          <a:blip r:embed="rId7"/>
          <a:stretch>
            <a:fillRect/>
          </a:stretch>
        </p:blipFill>
        <p:spPr>
          <a:xfrm rot="11163600">
            <a:off x="1429512" y="2704465"/>
            <a:ext cx="184912" cy="322707"/>
          </a:xfrm>
          <a:prstGeom prst="rect">
            <a:avLst/>
          </a:prstGeom>
        </p:spPr>
      </p:pic>
      <p:sp>
        <p:nvSpPr>
          <p:cNvPr id="37" name="New shape"/>
          <p:cNvSpPr/>
          <p:nvPr/>
        </p:nvSpPr>
        <p:spPr>
          <a:xfrm rot="540000">
            <a:off x="566420" y="3144012"/>
            <a:ext cx="184912" cy="27457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8" name="New picture"/>
          <p:cNvPicPr/>
          <p:nvPr/>
        </p:nvPicPr>
        <p:blipFill>
          <a:blip r:embed="rId7"/>
          <a:stretch>
            <a:fillRect/>
          </a:stretch>
        </p:blipFill>
        <p:spPr>
          <a:xfrm rot="588600">
            <a:off x="566420" y="3144012"/>
            <a:ext cx="184912" cy="274574"/>
          </a:xfrm>
          <a:prstGeom prst="rect">
            <a:avLst/>
          </a:prstGeom>
        </p:spPr>
      </p:pic>
      <p:sp>
        <p:nvSpPr>
          <p:cNvPr id="39" name="New shape"/>
          <p:cNvSpPr/>
          <p:nvPr/>
        </p:nvSpPr>
        <p:spPr>
          <a:xfrm rot="11160000">
            <a:off x="776859" y="3307588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0" name="New picture"/>
          <p:cNvPicPr/>
          <p:nvPr/>
        </p:nvPicPr>
        <p:blipFill>
          <a:blip r:embed="rId7"/>
          <a:stretch>
            <a:fillRect/>
          </a:stretch>
        </p:blipFill>
        <p:spPr>
          <a:xfrm rot="11163600">
            <a:off x="776859" y="3307588"/>
            <a:ext cx="184912" cy="322707"/>
          </a:xfrm>
          <a:prstGeom prst="rect">
            <a:avLst/>
          </a:prstGeom>
        </p:spPr>
      </p:pic>
      <p:sp>
        <p:nvSpPr>
          <p:cNvPr id="41" name="New shape"/>
          <p:cNvSpPr/>
          <p:nvPr/>
        </p:nvSpPr>
        <p:spPr>
          <a:xfrm rot="5700000">
            <a:off x="1417066" y="3139821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2" name="New picture"/>
          <p:cNvPicPr/>
          <p:nvPr/>
        </p:nvPicPr>
        <p:blipFill>
          <a:blip r:embed="rId7"/>
          <a:stretch>
            <a:fillRect/>
          </a:stretch>
        </p:blipFill>
        <p:spPr>
          <a:xfrm rot="5755800">
            <a:off x="1417066" y="3139821"/>
            <a:ext cx="184912" cy="322707"/>
          </a:xfrm>
          <a:prstGeom prst="rect">
            <a:avLst/>
          </a:prstGeom>
        </p:spPr>
      </p:pic>
      <p:sp>
        <p:nvSpPr>
          <p:cNvPr id="43" name="New shape"/>
          <p:cNvSpPr/>
          <p:nvPr/>
        </p:nvSpPr>
        <p:spPr>
          <a:xfrm rot="18120000">
            <a:off x="1255903" y="3274949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4" name="New picture"/>
          <p:cNvPicPr/>
          <p:nvPr/>
        </p:nvPicPr>
        <p:blipFill>
          <a:blip r:embed="rId7"/>
          <a:stretch>
            <a:fillRect/>
          </a:stretch>
        </p:blipFill>
        <p:spPr>
          <a:xfrm rot="18148800">
            <a:off x="1255903" y="3274949"/>
            <a:ext cx="184912" cy="322707"/>
          </a:xfrm>
          <a:prstGeom prst="rect">
            <a:avLst/>
          </a:prstGeom>
        </p:spPr>
      </p:pic>
      <p:sp>
        <p:nvSpPr>
          <p:cNvPr id="45" name="New shape"/>
          <p:cNvSpPr/>
          <p:nvPr/>
        </p:nvSpPr>
        <p:spPr>
          <a:xfrm rot="18120000">
            <a:off x="570484" y="2733040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6" name="New picture"/>
          <p:cNvPicPr/>
          <p:nvPr/>
        </p:nvPicPr>
        <p:blipFill>
          <a:blip r:embed="rId7"/>
          <a:stretch>
            <a:fillRect/>
          </a:stretch>
        </p:blipFill>
        <p:spPr>
          <a:xfrm rot="18148800">
            <a:off x="570484" y="2733040"/>
            <a:ext cx="184912" cy="322707"/>
          </a:xfrm>
          <a:prstGeom prst="rect">
            <a:avLst/>
          </a:prstGeom>
        </p:spPr>
      </p:pic>
      <p:sp>
        <p:nvSpPr>
          <p:cNvPr id="47" name="New shape"/>
          <p:cNvSpPr/>
          <p:nvPr/>
        </p:nvSpPr>
        <p:spPr>
          <a:xfrm rot="5700000">
            <a:off x="776859" y="2417191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8" name="New picture"/>
          <p:cNvPicPr/>
          <p:nvPr/>
        </p:nvPicPr>
        <p:blipFill>
          <a:blip r:embed="rId7"/>
          <a:stretch>
            <a:fillRect/>
          </a:stretch>
        </p:blipFill>
        <p:spPr>
          <a:xfrm rot="5755800">
            <a:off x="776859" y="2417191"/>
            <a:ext cx="184912" cy="322707"/>
          </a:xfrm>
          <a:prstGeom prst="rect">
            <a:avLst/>
          </a:prstGeom>
        </p:spPr>
      </p:pic>
      <p:sp>
        <p:nvSpPr>
          <p:cNvPr id="49" name="New shape"/>
          <p:cNvSpPr/>
          <p:nvPr/>
        </p:nvSpPr>
        <p:spPr>
          <a:xfrm>
            <a:off x="232283" y="4370070"/>
            <a:ext cx="1754378" cy="508508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1.2 Source System Connections</a:t>
            </a:r>
          </a:p>
        </p:txBody>
      </p:sp>
      <p:sp>
        <p:nvSpPr>
          <p:cNvPr id="50" name="New shape"/>
          <p:cNvSpPr/>
          <p:nvPr/>
        </p:nvSpPr>
        <p:spPr>
          <a:xfrm>
            <a:off x="7396607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51" name="New shape"/>
          <p:cNvSpPr/>
          <p:nvPr/>
        </p:nvSpPr>
        <p:spPr>
          <a:xfrm>
            <a:off x="6234430" y="836549"/>
            <a:ext cx="249745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3. Factbook</a:t>
            </a:r>
          </a:p>
        </p:txBody>
      </p:sp>
      <p:sp>
        <p:nvSpPr>
          <p:cNvPr id="52" name="New shape"/>
          <p:cNvSpPr/>
          <p:nvPr/>
        </p:nvSpPr>
        <p:spPr>
          <a:xfrm>
            <a:off x="3197098" y="282765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3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197098" y="2827655"/>
            <a:ext cx="617093" cy="794639"/>
          </a:xfrm>
          <a:prstGeom prst="rect">
            <a:avLst/>
          </a:prstGeom>
        </p:spPr>
      </p:pic>
      <p:sp>
        <p:nvSpPr>
          <p:cNvPr id="54" name="New shape"/>
          <p:cNvSpPr/>
          <p:nvPr/>
        </p:nvSpPr>
        <p:spPr>
          <a:xfrm>
            <a:off x="3236087" y="443953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5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236087" y="4439539"/>
            <a:ext cx="617093" cy="794639"/>
          </a:xfrm>
          <a:prstGeom prst="rect">
            <a:avLst/>
          </a:prstGeom>
        </p:spPr>
      </p:pic>
      <p:sp>
        <p:nvSpPr>
          <p:cNvPr id="56" name="New shape"/>
          <p:cNvSpPr/>
          <p:nvPr/>
        </p:nvSpPr>
        <p:spPr>
          <a:xfrm>
            <a:off x="4574794" y="282765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7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574794" y="2827655"/>
            <a:ext cx="617093" cy="794639"/>
          </a:xfrm>
          <a:prstGeom prst="rect">
            <a:avLst/>
          </a:prstGeom>
        </p:spPr>
      </p:pic>
      <p:sp>
        <p:nvSpPr>
          <p:cNvPr id="58" name="New shape"/>
          <p:cNvSpPr/>
          <p:nvPr/>
        </p:nvSpPr>
        <p:spPr>
          <a:xfrm>
            <a:off x="1093470" y="5079746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3470" y="5079746"/>
            <a:ext cx="555879" cy="555752"/>
          </a:xfrm>
          <a:prstGeom prst="rect">
            <a:avLst/>
          </a:prstGeom>
        </p:spPr>
      </p:pic>
      <p:sp>
        <p:nvSpPr>
          <p:cNvPr id="60" name="New shape"/>
          <p:cNvSpPr/>
          <p:nvPr/>
        </p:nvSpPr>
        <p:spPr>
          <a:xfrm>
            <a:off x="429260" y="5693537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29260" y="5693537"/>
            <a:ext cx="555879" cy="555752"/>
          </a:xfrm>
          <a:prstGeom prst="rect">
            <a:avLst/>
          </a:prstGeom>
        </p:spPr>
      </p:pic>
      <p:sp>
        <p:nvSpPr>
          <p:cNvPr id="62" name="New shape"/>
          <p:cNvSpPr/>
          <p:nvPr/>
        </p:nvSpPr>
        <p:spPr>
          <a:xfrm>
            <a:off x="1093470" y="5693537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3470" y="5693537"/>
            <a:ext cx="555879" cy="555752"/>
          </a:xfrm>
          <a:prstGeom prst="rect">
            <a:avLst/>
          </a:prstGeom>
        </p:spPr>
      </p:pic>
      <p:sp>
        <p:nvSpPr>
          <p:cNvPr id="64" name="New shape"/>
          <p:cNvSpPr/>
          <p:nvPr/>
        </p:nvSpPr>
        <p:spPr>
          <a:xfrm>
            <a:off x="2903220" y="1518539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2.1 Framework Content &amp; Data Mapping</a:t>
            </a:r>
          </a:p>
        </p:txBody>
      </p:sp>
      <p:sp>
        <p:nvSpPr>
          <p:cNvPr id="65" name="New shape"/>
          <p:cNvSpPr/>
          <p:nvPr/>
        </p:nvSpPr>
        <p:spPr>
          <a:xfrm>
            <a:off x="3202559" y="254292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GRI</a:t>
            </a:r>
          </a:p>
        </p:txBody>
      </p:sp>
      <p:sp>
        <p:nvSpPr>
          <p:cNvPr id="66" name="New shape"/>
          <p:cNvSpPr/>
          <p:nvPr/>
        </p:nvSpPr>
        <p:spPr>
          <a:xfrm>
            <a:off x="3241548" y="523189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SASB</a:t>
            </a:r>
          </a:p>
        </p:txBody>
      </p:sp>
      <p:sp>
        <p:nvSpPr>
          <p:cNvPr id="67" name="New shape"/>
          <p:cNvSpPr/>
          <p:nvPr/>
        </p:nvSpPr>
        <p:spPr>
          <a:xfrm>
            <a:off x="4580255" y="254292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CDP</a:t>
            </a:r>
          </a:p>
        </p:txBody>
      </p:sp>
      <p:sp>
        <p:nvSpPr>
          <p:cNvPr id="68" name="New shape"/>
          <p:cNvSpPr/>
          <p:nvPr/>
        </p:nvSpPr>
        <p:spPr>
          <a:xfrm>
            <a:off x="4574794" y="443953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9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574794" y="4439539"/>
            <a:ext cx="617093" cy="794639"/>
          </a:xfrm>
          <a:prstGeom prst="rect">
            <a:avLst/>
          </a:prstGeom>
        </p:spPr>
      </p:pic>
      <p:sp>
        <p:nvSpPr>
          <p:cNvPr id="70" name="New shape"/>
          <p:cNvSpPr/>
          <p:nvPr/>
        </p:nvSpPr>
        <p:spPr>
          <a:xfrm>
            <a:off x="4580255" y="523189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TCFD</a:t>
            </a:r>
          </a:p>
        </p:txBody>
      </p:sp>
      <p:sp>
        <p:nvSpPr>
          <p:cNvPr id="71" name="New shape"/>
          <p:cNvSpPr/>
          <p:nvPr/>
        </p:nvSpPr>
        <p:spPr>
          <a:xfrm>
            <a:off x="3770884" y="3571240"/>
            <a:ext cx="836422" cy="83642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2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770884" y="3571240"/>
            <a:ext cx="836422" cy="836422"/>
          </a:xfrm>
          <a:prstGeom prst="rect">
            <a:avLst/>
          </a:prstGeom>
        </p:spPr>
      </p:pic>
      <p:sp>
        <p:nvSpPr>
          <p:cNvPr id="73" name="New shape"/>
          <p:cNvSpPr/>
          <p:nvPr/>
        </p:nvSpPr>
        <p:spPr>
          <a:xfrm>
            <a:off x="6319647" y="1498092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3.1 Central Factbook</a:t>
            </a:r>
          </a:p>
        </p:txBody>
      </p:sp>
      <p:sp>
        <p:nvSpPr>
          <p:cNvPr id="74" name="New shape"/>
          <p:cNvSpPr/>
          <p:nvPr/>
        </p:nvSpPr>
        <p:spPr>
          <a:xfrm>
            <a:off x="5866638" y="3713480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5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866638" y="3713480"/>
            <a:ext cx="687705" cy="636524"/>
          </a:xfrm>
          <a:prstGeom prst="rect">
            <a:avLst/>
          </a:prstGeom>
        </p:spPr>
      </p:pic>
      <p:sp>
        <p:nvSpPr>
          <p:cNvPr id="76" name="New shape"/>
          <p:cNvSpPr/>
          <p:nvPr/>
        </p:nvSpPr>
        <p:spPr>
          <a:xfrm>
            <a:off x="6348857" y="2590292"/>
            <a:ext cx="2512949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Performance tables &amp; Indices</a:t>
            </a:r>
          </a:p>
        </p:txBody>
      </p:sp>
      <p:sp>
        <p:nvSpPr>
          <p:cNvPr id="77" name="New shape"/>
          <p:cNvSpPr/>
          <p:nvPr/>
        </p:nvSpPr>
        <p:spPr>
          <a:xfrm>
            <a:off x="7233539" y="4209542"/>
            <a:ext cx="751967" cy="75222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233539" y="4209542"/>
            <a:ext cx="751967" cy="752221"/>
          </a:xfrm>
          <a:prstGeom prst="rect">
            <a:avLst/>
          </a:prstGeom>
        </p:spPr>
      </p:pic>
      <p:sp>
        <p:nvSpPr>
          <p:cNvPr id="79" name="New shape"/>
          <p:cNvSpPr/>
          <p:nvPr/>
        </p:nvSpPr>
        <p:spPr>
          <a:xfrm>
            <a:off x="7609586" y="4538091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0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09586" y="4538091"/>
            <a:ext cx="751967" cy="752221"/>
          </a:xfrm>
          <a:prstGeom prst="rect">
            <a:avLst/>
          </a:prstGeom>
        </p:spPr>
      </p:pic>
      <p:sp>
        <p:nvSpPr>
          <p:cNvPr id="81" name="New shape"/>
          <p:cNvSpPr/>
          <p:nvPr/>
        </p:nvSpPr>
        <p:spPr>
          <a:xfrm>
            <a:off x="7985633" y="4864100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2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985633" y="4864100"/>
            <a:ext cx="751967" cy="752221"/>
          </a:xfrm>
          <a:prstGeom prst="rect">
            <a:avLst/>
          </a:prstGeom>
        </p:spPr>
      </p:pic>
      <p:sp>
        <p:nvSpPr>
          <p:cNvPr id="83" name="New shape"/>
          <p:cNvSpPr/>
          <p:nvPr/>
        </p:nvSpPr>
        <p:spPr>
          <a:xfrm>
            <a:off x="9461373" y="1493520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4.1 Reports</a:t>
            </a:r>
          </a:p>
        </p:txBody>
      </p:sp>
      <p:sp>
        <p:nvSpPr>
          <p:cNvPr id="84" name="New shape"/>
          <p:cNvSpPr/>
          <p:nvPr/>
        </p:nvSpPr>
        <p:spPr>
          <a:xfrm>
            <a:off x="8517890" y="3671189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5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517890" y="3671189"/>
            <a:ext cx="687705" cy="636524"/>
          </a:xfrm>
          <a:prstGeom prst="rect">
            <a:avLst/>
          </a:prstGeom>
        </p:spPr>
      </p:pic>
      <p:sp>
        <p:nvSpPr>
          <p:cNvPr id="86" name="New shape"/>
          <p:cNvSpPr/>
          <p:nvPr/>
        </p:nvSpPr>
        <p:spPr>
          <a:xfrm>
            <a:off x="10066782" y="5004562"/>
            <a:ext cx="562356" cy="53301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7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066782" y="5004562"/>
            <a:ext cx="562356" cy="533019"/>
          </a:xfrm>
          <a:prstGeom prst="rect">
            <a:avLst/>
          </a:prstGeom>
        </p:spPr>
      </p:pic>
      <p:sp>
        <p:nvSpPr>
          <p:cNvPr id="88" name="New shape"/>
          <p:cNvSpPr/>
          <p:nvPr/>
        </p:nvSpPr>
        <p:spPr>
          <a:xfrm>
            <a:off x="10867390" y="5541391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KPI Dashboard</a:t>
            </a:r>
          </a:p>
        </p:txBody>
      </p:sp>
      <p:sp>
        <p:nvSpPr>
          <p:cNvPr id="89" name="New shape"/>
          <p:cNvSpPr/>
          <p:nvPr/>
        </p:nvSpPr>
        <p:spPr>
          <a:xfrm>
            <a:off x="11067161" y="5008372"/>
            <a:ext cx="562356" cy="53301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1067161" y="5008372"/>
            <a:ext cx="562356" cy="533019"/>
          </a:xfrm>
          <a:prstGeom prst="rect">
            <a:avLst/>
          </a:prstGeom>
        </p:spPr>
      </p:pic>
      <p:sp>
        <p:nvSpPr>
          <p:cNvPr id="91" name="New shape"/>
          <p:cNvSpPr/>
          <p:nvPr/>
        </p:nvSpPr>
        <p:spPr>
          <a:xfrm>
            <a:off x="10024237" y="2183511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2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024237" y="2183511"/>
            <a:ext cx="539369" cy="656082"/>
          </a:xfrm>
          <a:prstGeom prst="rect">
            <a:avLst/>
          </a:prstGeom>
        </p:spPr>
      </p:pic>
      <p:sp>
        <p:nvSpPr>
          <p:cNvPr id="93" name="New shape"/>
          <p:cNvSpPr/>
          <p:nvPr/>
        </p:nvSpPr>
        <p:spPr>
          <a:xfrm>
            <a:off x="9812909" y="2805938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Report</a:t>
            </a:r>
          </a:p>
        </p:txBody>
      </p:sp>
      <p:sp>
        <p:nvSpPr>
          <p:cNvPr id="94" name="New shape"/>
          <p:cNvSpPr/>
          <p:nvPr/>
        </p:nvSpPr>
        <p:spPr>
          <a:xfrm>
            <a:off x="10976737" y="2183511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5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976737" y="2183511"/>
            <a:ext cx="539369" cy="656082"/>
          </a:xfrm>
          <a:prstGeom prst="rect">
            <a:avLst/>
          </a:prstGeom>
        </p:spPr>
      </p:pic>
      <p:sp>
        <p:nvSpPr>
          <p:cNvPr id="96" name="New shape"/>
          <p:cNvSpPr/>
          <p:nvPr/>
        </p:nvSpPr>
        <p:spPr>
          <a:xfrm>
            <a:off x="10765409" y="2805938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Performance indicators</a:t>
            </a:r>
          </a:p>
        </p:txBody>
      </p:sp>
      <p:sp>
        <p:nvSpPr>
          <p:cNvPr id="97" name="New shape"/>
          <p:cNvSpPr/>
          <p:nvPr/>
        </p:nvSpPr>
        <p:spPr>
          <a:xfrm>
            <a:off x="10024237" y="3616325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8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024237" y="3616325"/>
            <a:ext cx="539369" cy="656082"/>
          </a:xfrm>
          <a:prstGeom prst="rect">
            <a:avLst/>
          </a:prstGeom>
        </p:spPr>
      </p:pic>
      <p:sp>
        <p:nvSpPr>
          <p:cNvPr id="99" name="New shape"/>
          <p:cNvSpPr/>
          <p:nvPr/>
        </p:nvSpPr>
        <p:spPr>
          <a:xfrm>
            <a:off x="9812909" y="4238752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GRI Index</a:t>
            </a:r>
          </a:p>
        </p:txBody>
      </p:sp>
      <p:sp>
        <p:nvSpPr>
          <p:cNvPr id="100" name="New shape"/>
          <p:cNvSpPr/>
          <p:nvPr/>
        </p:nvSpPr>
        <p:spPr>
          <a:xfrm>
            <a:off x="10990580" y="3625342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0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990580" y="3625342"/>
            <a:ext cx="539369" cy="656082"/>
          </a:xfrm>
          <a:prstGeom prst="rect">
            <a:avLst/>
          </a:prstGeom>
        </p:spPr>
      </p:pic>
      <p:sp>
        <p:nvSpPr>
          <p:cNvPr id="102" name="New shape"/>
          <p:cNvSpPr/>
          <p:nvPr/>
        </p:nvSpPr>
        <p:spPr>
          <a:xfrm>
            <a:off x="10684002" y="4247769"/>
            <a:ext cx="1145413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CDP Questionnaire</a:t>
            </a:r>
          </a:p>
        </p:txBody>
      </p:sp>
      <p:sp>
        <p:nvSpPr>
          <p:cNvPr id="103" name="New shape"/>
          <p:cNvSpPr/>
          <p:nvPr/>
        </p:nvSpPr>
        <p:spPr>
          <a:xfrm>
            <a:off x="235585" y="6465062"/>
            <a:ext cx="10328021" cy="21831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i="1">
                <a:solidFill>
                  <a:srgbClr val="333333"/>
                </a:solidFill>
                <a:latin typeface="Adelle Sans"/>
              </a:rPr>
              <a:t>Names of reports. frameworks, questionnaires and standards above are examples and not representative of the scope of the project.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723392" y="523875"/>
            <a:ext cx="7556373" cy="6546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333333"/>
                </a:solidFill>
                <a:latin typeface="Adelle Sans"/>
              </a:rPr>
              <a:t>Agenda</a:t>
            </a:r>
          </a:p>
        </p:txBody>
      </p:sp>
      <p:sp>
        <p:nvSpPr>
          <p:cNvPr id="3" name="New shape"/>
          <p:cNvSpPr/>
          <p:nvPr/>
        </p:nvSpPr>
        <p:spPr>
          <a:xfrm>
            <a:off x="2496820" y="1633982"/>
            <a:ext cx="623316" cy="60096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496820" y="1633982"/>
            <a:ext cx="623316" cy="600964"/>
          </a:xfrm>
          <a:prstGeom prst="rect">
            <a:avLst/>
          </a:prstGeom>
        </p:spPr>
      </p:pic>
      <p:sp>
        <p:nvSpPr>
          <p:cNvPr id="5" name="New shape"/>
          <p:cNvSpPr/>
          <p:nvPr/>
        </p:nvSpPr>
        <p:spPr>
          <a:xfrm rot="16200000">
            <a:off x="2450084" y="2835783"/>
            <a:ext cx="589026" cy="58889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" name="New picture"/>
          <p:cNvPicPr/>
          <p:nvPr/>
        </p:nvPicPr>
        <p:blipFill>
          <a:blip r:embed="rId3"/>
          <a:stretch>
            <a:fillRect/>
          </a:stretch>
        </p:blipFill>
        <p:spPr>
          <a:xfrm rot="16200000">
            <a:off x="2450084" y="2835783"/>
            <a:ext cx="589026" cy="588899"/>
          </a:xfrm>
          <a:prstGeom prst="rect">
            <a:avLst/>
          </a:prstGeom>
        </p:spPr>
      </p:pic>
      <p:sp>
        <p:nvSpPr>
          <p:cNvPr id="7" name="New shape"/>
          <p:cNvSpPr/>
          <p:nvPr/>
        </p:nvSpPr>
        <p:spPr>
          <a:xfrm>
            <a:off x="2445385" y="4245737"/>
            <a:ext cx="486664" cy="48653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445385" y="4245737"/>
            <a:ext cx="486664" cy="486537"/>
          </a:xfrm>
          <a:prstGeom prst="rect">
            <a:avLst/>
          </a:prstGeom>
        </p:spPr>
      </p:pic>
      <p:sp>
        <p:nvSpPr>
          <p:cNvPr id="9" name="New shape"/>
          <p:cNvSpPr/>
          <p:nvPr/>
        </p:nvSpPr>
        <p:spPr>
          <a:xfrm>
            <a:off x="2688590" y="1337564"/>
            <a:ext cx="812165" cy="76657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800" b="1">
                <a:solidFill>
                  <a:srgbClr val="333333"/>
                </a:solidFill>
                <a:latin typeface="Adelle Sans"/>
              </a:rPr>
              <a:t>1</a:t>
            </a:r>
          </a:p>
        </p:txBody>
      </p:sp>
      <p:sp>
        <p:nvSpPr>
          <p:cNvPr id="10" name="New shape"/>
          <p:cNvSpPr/>
          <p:nvPr/>
        </p:nvSpPr>
        <p:spPr>
          <a:xfrm>
            <a:off x="2688590" y="2619756"/>
            <a:ext cx="812165" cy="76657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800" b="1">
                <a:solidFill>
                  <a:srgbClr val="333333"/>
                </a:solidFill>
                <a:latin typeface="Adelle Sans"/>
              </a:rPr>
              <a:t>2</a:t>
            </a:r>
          </a:p>
        </p:txBody>
      </p:sp>
      <p:sp>
        <p:nvSpPr>
          <p:cNvPr id="11" name="New shape"/>
          <p:cNvSpPr/>
          <p:nvPr/>
        </p:nvSpPr>
        <p:spPr>
          <a:xfrm>
            <a:off x="2688590" y="3996690"/>
            <a:ext cx="812165" cy="76669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800" b="1">
                <a:solidFill>
                  <a:srgbClr val="333333"/>
                </a:solidFill>
                <a:latin typeface="Adelle Sans"/>
              </a:rPr>
              <a:t>3</a:t>
            </a:r>
          </a:p>
        </p:txBody>
      </p:sp>
      <p:sp>
        <p:nvSpPr>
          <p:cNvPr id="12" name="New shape"/>
          <p:cNvSpPr/>
          <p:nvPr/>
        </p:nvSpPr>
        <p:spPr>
          <a:xfrm>
            <a:off x="3548126" y="2882138"/>
            <a:ext cx="8640826" cy="54673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333333"/>
                </a:solidFill>
                <a:latin typeface="Adelle Sans"/>
              </a:rPr>
              <a:t>Data Collection</a:t>
            </a:r>
            <a:r>
              <a:rPr sz="3200">
                <a:solidFill>
                  <a:srgbClr val="333333"/>
                </a:solidFill>
                <a:latin typeface="Adelle Sans"/>
              </a:rPr>
              <a:t> Objectives</a:t>
            </a:r>
          </a:p>
        </p:txBody>
      </p:sp>
      <p:sp>
        <p:nvSpPr>
          <p:cNvPr id="13" name="New shape"/>
          <p:cNvSpPr/>
          <p:nvPr/>
        </p:nvSpPr>
        <p:spPr>
          <a:xfrm>
            <a:off x="3548507" y="4204462"/>
            <a:ext cx="7394829" cy="122389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333333"/>
                </a:solidFill>
                <a:latin typeface="Adelle Sans"/>
              </a:rPr>
              <a:t>Components and Resource Links</a:t>
            </a:r>
          </a:p>
        </p:txBody>
      </p:sp>
      <p:sp>
        <p:nvSpPr>
          <p:cNvPr id="14" name="New shape"/>
          <p:cNvSpPr/>
          <p:nvPr/>
        </p:nvSpPr>
        <p:spPr>
          <a:xfrm>
            <a:off x="3548253" y="1513840"/>
            <a:ext cx="9659747" cy="6574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333333"/>
                </a:solidFill>
                <a:latin typeface="Adelle Sans"/>
              </a:rPr>
              <a:t>ESG Technical Process Flow</a:t>
            </a:r>
          </a:p>
        </p:txBody>
      </p:sp>
      <p:sp>
        <p:nvSpPr>
          <p:cNvPr id="15" name="New shape"/>
          <p:cNvSpPr/>
          <p:nvPr/>
        </p:nvSpPr>
        <p:spPr>
          <a:xfrm rot="10800000">
            <a:off x="2452116" y="5525897"/>
            <a:ext cx="584962" cy="496062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6" name="New picture"/>
          <p:cNvPicPr/>
          <p:nvPr/>
        </p:nvPicPr>
        <p:blipFill>
          <a:blip r:embed="rId5"/>
          <a:stretch>
            <a:fillRect/>
          </a:stretch>
        </p:blipFill>
        <p:spPr>
          <a:xfrm rot="10800000">
            <a:off x="2452116" y="5525897"/>
            <a:ext cx="584962" cy="496062"/>
          </a:xfrm>
          <a:prstGeom prst="rect">
            <a:avLst/>
          </a:prstGeom>
        </p:spPr>
      </p:pic>
      <p:sp>
        <p:nvSpPr>
          <p:cNvPr id="17" name="New shape"/>
          <p:cNvSpPr/>
          <p:nvPr/>
        </p:nvSpPr>
        <p:spPr>
          <a:xfrm>
            <a:off x="2501265" y="5883910"/>
            <a:ext cx="486664" cy="114046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7FC972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8" name="New shape"/>
          <p:cNvSpPr/>
          <p:nvPr/>
        </p:nvSpPr>
        <p:spPr>
          <a:xfrm>
            <a:off x="2688590" y="5428361"/>
            <a:ext cx="812165" cy="76669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800" b="1">
                <a:solidFill>
                  <a:srgbClr val="333333"/>
                </a:solidFill>
                <a:latin typeface="Adelle Sans"/>
              </a:rPr>
              <a:t>4</a:t>
            </a:r>
          </a:p>
        </p:txBody>
      </p:sp>
      <p:sp>
        <p:nvSpPr>
          <p:cNvPr id="19" name="New shape"/>
          <p:cNvSpPr/>
          <p:nvPr/>
        </p:nvSpPr>
        <p:spPr>
          <a:xfrm>
            <a:off x="3548507" y="5526786"/>
            <a:ext cx="7394829" cy="119151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333333"/>
                </a:solidFill>
                <a:latin typeface="Adelle Sans"/>
              </a:rPr>
              <a:t>Connected Sheets Req</a:t>
            </a:r>
            <a:r>
              <a:rPr sz="3200">
                <a:solidFill>
                  <a:srgbClr val="333333"/>
                </a:solidFill>
                <a:latin typeface="Adelle Sans"/>
              </a:rPr>
              <a:t>uired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369316" y="880364"/>
            <a:ext cx="1201166" cy="40805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b="1">
                <a:solidFill>
                  <a:srgbClr val="333333"/>
                </a:solidFill>
                <a:latin typeface="Adelle Sans"/>
              </a:rPr>
              <a:t>Gather</a:t>
            </a:r>
          </a:p>
        </p:txBody>
      </p:sp>
      <p:sp>
        <p:nvSpPr>
          <p:cNvPr id="3" name="New shape"/>
          <p:cNvSpPr/>
          <p:nvPr/>
        </p:nvSpPr>
        <p:spPr>
          <a:xfrm>
            <a:off x="92583" y="0"/>
            <a:ext cx="11227054" cy="64630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solidFill>
                  <a:srgbClr val="FFFFFF"/>
                </a:solidFill>
                <a:latin typeface="Adelle Sans"/>
              </a:rPr>
              <a:t>Process flow in Workiva - Technical</a:t>
            </a:r>
          </a:p>
        </p:txBody>
      </p:sp>
      <p:sp>
        <p:nvSpPr>
          <p:cNvPr id="4" name="New shape"/>
          <p:cNvSpPr/>
          <p:nvPr/>
        </p:nvSpPr>
        <p:spPr>
          <a:xfrm>
            <a:off x="7095236" y="1331722"/>
            <a:ext cx="1894967" cy="5447919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>
              <a:alpha val="0"/>
            </a:srgbClr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5" name="New shape"/>
          <p:cNvSpPr/>
          <p:nvPr/>
        </p:nvSpPr>
        <p:spPr>
          <a:xfrm>
            <a:off x="2487168" y="2944114"/>
            <a:ext cx="4166108" cy="3386455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>
              <a:alpha val="0"/>
            </a:srgbClr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800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6" name="New shape"/>
          <p:cNvSpPr/>
          <p:nvPr/>
        </p:nvSpPr>
        <p:spPr>
          <a:xfrm>
            <a:off x="112268" y="2932811"/>
            <a:ext cx="1912366" cy="3846830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>
              <a:alpha val="0"/>
            </a:srgbClr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7" name="New shape"/>
          <p:cNvSpPr/>
          <p:nvPr/>
        </p:nvSpPr>
        <p:spPr>
          <a:xfrm>
            <a:off x="381381" y="5105400"/>
            <a:ext cx="1235710" cy="5715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 u="sng">
                <a:solidFill>
                  <a:srgbClr val="0000FF"/>
                </a:solidFill>
                <a:latin typeface="Adelle Sans"/>
                <a:hlinkClick r:id="rId2"/>
              </a:rPr>
              <a:t>Data Collection</a:t>
            </a:r>
            <a:r>
              <a:rPr sz="1100" b="1">
                <a:solidFill>
                  <a:srgbClr val="333333"/>
                </a:solidFill>
                <a:latin typeface="Adelle Sans"/>
              </a:rPr>
              <a:t> Templates</a:t>
            </a:r>
          </a:p>
        </p:txBody>
      </p:sp>
      <p:sp>
        <p:nvSpPr>
          <p:cNvPr id="8" name="New shape"/>
          <p:cNvSpPr/>
          <p:nvPr/>
        </p:nvSpPr>
        <p:spPr>
          <a:xfrm>
            <a:off x="273558" y="1429893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1</a:t>
            </a:r>
          </a:p>
        </p:txBody>
      </p:sp>
      <p:sp>
        <p:nvSpPr>
          <p:cNvPr id="9" name="New shape"/>
          <p:cNvSpPr/>
          <p:nvPr/>
        </p:nvSpPr>
        <p:spPr>
          <a:xfrm>
            <a:off x="1439545" y="4559808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3</a:t>
            </a:r>
          </a:p>
        </p:txBody>
      </p:sp>
      <p:sp>
        <p:nvSpPr>
          <p:cNvPr id="10" name="New shape"/>
          <p:cNvSpPr/>
          <p:nvPr/>
        </p:nvSpPr>
        <p:spPr>
          <a:xfrm>
            <a:off x="665734" y="5791073"/>
            <a:ext cx="579882" cy="68961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5734" y="5791073"/>
            <a:ext cx="579882" cy="689610"/>
          </a:xfrm>
          <a:prstGeom prst="rect">
            <a:avLst/>
          </a:prstGeom>
        </p:spPr>
      </p:pic>
      <p:sp>
        <p:nvSpPr>
          <p:cNvPr id="12" name="New shape"/>
          <p:cNvSpPr/>
          <p:nvPr/>
        </p:nvSpPr>
        <p:spPr>
          <a:xfrm>
            <a:off x="34163" y="6471412"/>
            <a:ext cx="2061972" cy="28575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Structured data sources</a:t>
            </a:r>
          </a:p>
        </p:txBody>
      </p:sp>
      <p:sp>
        <p:nvSpPr>
          <p:cNvPr id="13" name="New shape"/>
          <p:cNvSpPr/>
          <p:nvPr/>
        </p:nvSpPr>
        <p:spPr>
          <a:xfrm>
            <a:off x="7735443" y="1534033"/>
            <a:ext cx="569341" cy="56908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1534033"/>
            <a:ext cx="569341" cy="569087"/>
          </a:xfrm>
          <a:prstGeom prst="rect">
            <a:avLst/>
          </a:prstGeom>
        </p:spPr>
      </p:pic>
      <p:sp>
        <p:nvSpPr>
          <p:cNvPr id="15" name="New shape"/>
          <p:cNvSpPr/>
          <p:nvPr/>
        </p:nvSpPr>
        <p:spPr>
          <a:xfrm>
            <a:off x="7003669" y="2073275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ESG Fact Book Spreadsheet</a:t>
            </a:r>
          </a:p>
        </p:txBody>
      </p:sp>
      <p:sp>
        <p:nvSpPr>
          <p:cNvPr id="16" name="New shape"/>
          <p:cNvSpPr/>
          <p:nvPr/>
        </p:nvSpPr>
        <p:spPr>
          <a:xfrm>
            <a:off x="8304784" y="1539367"/>
            <a:ext cx="271653" cy="254635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5</a:t>
            </a:r>
          </a:p>
        </p:txBody>
      </p:sp>
      <p:sp>
        <p:nvSpPr>
          <p:cNvPr id="17" name="New shape"/>
          <p:cNvSpPr/>
          <p:nvPr/>
        </p:nvSpPr>
        <p:spPr>
          <a:xfrm>
            <a:off x="10290810" y="3496564"/>
            <a:ext cx="581152" cy="58140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90810" y="3496564"/>
            <a:ext cx="581152" cy="581406"/>
          </a:xfrm>
          <a:prstGeom prst="rect">
            <a:avLst/>
          </a:prstGeom>
        </p:spPr>
      </p:pic>
      <p:sp>
        <p:nvSpPr>
          <p:cNvPr id="19" name="New shape"/>
          <p:cNvSpPr/>
          <p:nvPr/>
        </p:nvSpPr>
        <p:spPr>
          <a:xfrm>
            <a:off x="641223" y="1333373"/>
            <a:ext cx="638175" cy="5238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0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41223" y="1333373"/>
            <a:ext cx="638175" cy="523875"/>
          </a:xfrm>
          <a:prstGeom prst="rect">
            <a:avLst/>
          </a:prstGeom>
        </p:spPr>
      </p:pic>
      <p:sp>
        <p:nvSpPr>
          <p:cNvPr id="21" name="New shape"/>
          <p:cNvSpPr/>
          <p:nvPr/>
        </p:nvSpPr>
        <p:spPr>
          <a:xfrm>
            <a:off x="180975" y="1857248"/>
            <a:ext cx="1558925" cy="63855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 Processes: Data Owner Notification and Tracking</a:t>
            </a:r>
          </a:p>
        </p:txBody>
      </p:sp>
      <p:sp>
        <p:nvSpPr>
          <p:cNvPr id="22" name="New shape"/>
          <p:cNvSpPr/>
          <p:nvPr/>
        </p:nvSpPr>
        <p:spPr>
          <a:xfrm>
            <a:off x="544830" y="4087749"/>
            <a:ext cx="718185" cy="7181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3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544830" y="4087749"/>
            <a:ext cx="718185" cy="718185"/>
          </a:xfrm>
          <a:prstGeom prst="rect">
            <a:avLst/>
          </a:prstGeom>
        </p:spPr>
      </p:pic>
      <p:sp>
        <p:nvSpPr>
          <p:cNvPr id="24" name="New shape"/>
          <p:cNvSpPr/>
          <p:nvPr/>
        </p:nvSpPr>
        <p:spPr>
          <a:xfrm>
            <a:off x="640080" y="4182999"/>
            <a:ext cx="718185" cy="7181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5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640080" y="4182999"/>
            <a:ext cx="718185" cy="718185"/>
          </a:xfrm>
          <a:prstGeom prst="rect">
            <a:avLst/>
          </a:prstGeom>
        </p:spPr>
      </p:pic>
      <p:sp>
        <p:nvSpPr>
          <p:cNvPr id="26" name="New shape"/>
          <p:cNvSpPr/>
          <p:nvPr/>
        </p:nvSpPr>
        <p:spPr>
          <a:xfrm>
            <a:off x="735330" y="4278249"/>
            <a:ext cx="718185" cy="7181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735330" y="4278249"/>
            <a:ext cx="718185" cy="718185"/>
          </a:xfrm>
          <a:prstGeom prst="rect">
            <a:avLst/>
          </a:prstGeom>
        </p:spPr>
      </p:pic>
      <p:sp>
        <p:nvSpPr>
          <p:cNvPr id="28" name="New shape"/>
          <p:cNvSpPr/>
          <p:nvPr/>
        </p:nvSpPr>
        <p:spPr>
          <a:xfrm>
            <a:off x="830580" y="4373499"/>
            <a:ext cx="718185" cy="7181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9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30580" y="4373499"/>
            <a:ext cx="718185" cy="718185"/>
          </a:xfrm>
          <a:prstGeom prst="rect">
            <a:avLst/>
          </a:prstGeom>
        </p:spPr>
      </p:pic>
      <p:cxnSp>
        <p:nvCxnSpPr>
          <p:cNvPr id="30" name="New connector"/>
          <p:cNvCxnSpPr>
            <a:stCxn id="21" idx="2"/>
          </p:cNvCxnSpPr>
          <p:nvPr/>
        </p:nvCxnSpPr>
        <p:spPr>
          <a:xfrm>
            <a:off x="960374" y="2495804"/>
            <a:ext cx="9525" cy="437007"/>
          </a:xfrm>
          <a:prstGeom prst="line">
            <a:avLst/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New shape"/>
          <p:cNvSpPr/>
          <p:nvPr/>
        </p:nvSpPr>
        <p:spPr>
          <a:xfrm>
            <a:off x="1258062" y="3212465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2</a:t>
            </a:r>
          </a:p>
        </p:txBody>
      </p:sp>
      <p:sp>
        <p:nvSpPr>
          <p:cNvPr id="32" name="New shape"/>
          <p:cNvSpPr/>
          <p:nvPr/>
        </p:nvSpPr>
        <p:spPr>
          <a:xfrm>
            <a:off x="3285617" y="5013960"/>
            <a:ext cx="714375" cy="7143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3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285617" y="5013960"/>
            <a:ext cx="714375" cy="714375"/>
          </a:xfrm>
          <a:prstGeom prst="rect">
            <a:avLst/>
          </a:prstGeom>
        </p:spPr>
      </p:pic>
      <p:sp>
        <p:nvSpPr>
          <p:cNvPr id="34" name="New shape"/>
          <p:cNvSpPr/>
          <p:nvPr/>
        </p:nvSpPr>
        <p:spPr>
          <a:xfrm>
            <a:off x="2926334" y="5668264"/>
            <a:ext cx="1432941" cy="40538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333333"/>
                </a:solidFill>
                <a:latin typeface="Adelle Sans"/>
              </a:rPr>
              <a:t>Data Aggregation </a:t>
            </a:r>
            <a:r>
              <a:rPr sz="1000" b="1" u="sng">
                <a:solidFill>
                  <a:srgbClr val="333333"/>
                </a:solidFill>
                <a:latin typeface="Adelle Sans"/>
              </a:rPr>
              <a:t>Table(s)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200" b="1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35" name="New shape"/>
          <p:cNvSpPr/>
          <p:nvPr/>
        </p:nvSpPr>
        <p:spPr>
          <a:xfrm>
            <a:off x="606552" y="3084449"/>
            <a:ext cx="718185" cy="60134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6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606552" y="3084449"/>
            <a:ext cx="718185" cy="601345"/>
          </a:xfrm>
          <a:prstGeom prst="rect">
            <a:avLst/>
          </a:prstGeom>
        </p:spPr>
      </p:pic>
      <p:sp>
        <p:nvSpPr>
          <p:cNvPr id="37" name="New shape"/>
          <p:cNvSpPr/>
          <p:nvPr/>
        </p:nvSpPr>
        <p:spPr>
          <a:xfrm>
            <a:off x="-174752" y="3650488"/>
            <a:ext cx="2280920" cy="28575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 u="sng">
                <a:solidFill>
                  <a:srgbClr val="0000FF"/>
                </a:solidFill>
                <a:latin typeface="Adelle Sans"/>
                <a:hlinkClick r:id="rId9"/>
              </a:rPr>
              <a:t>Framework</a:t>
            </a:r>
            <a:r>
              <a:rPr sz="1100" b="1">
                <a:solidFill>
                  <a:srgbClr val="333333"/>
                </a:solidFill>
                <a:latin typeface="Adelle Sans"/>
              </a:rPr>
              <a:t> Mapping</a:t>
            </a:r>
          </a:p>
        </p:txBody>
      </p:sp>
      <p:sp>
        <p:nvSpPr>
          <p:cNvPr id="38" name="New shape"/>
          <p:cNvSpPr/>
          <p:nvPr/>
        </p:nvSpPr>
        <p:spPr>
          <a:xfrm>
            <a:off x="3136519" y="3232023"/>
            <a:ext cx="714375" cy="7143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9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136519" y="3232023"/>
            <a:ext cx="714375" cy="714375"/>
          </a:xfrm>
          <a:prstGeom prst="rect">
            <a:avLst/>
          </a:prstGeom>
        </p:spPr>
      </p:pic>
      <p:sp>
        <p:nvSpPr>
          <p:cNvPr id="40" name="New shape"/>
          <p:cNvSpPr/>
          <p:nvPr/>
        </p:nvSpPr>
        <p:spPr>
          <a:xfrm>
            <a:off x="2777236" y="3886327"/>
            <a:ext cx="1432941" cy="23812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333333"/>
                </a:solidFill>
                <a:latin typeface="Adelle Sans"/>
              </a:rPr>
              <a:t>Framework Mapping </a:t>
            </a:r>
            <a:r>
              <a:rPr sz="1000" b="1" u="sng">
                <a:solidFill>
                  <a:srgbClr val="333333"/>
                </a:solidFill>
                <a:latin typeface="Adelle Sans"/>
              </a:rPr>
              <a:t>Table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200" b="1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41" name="New shape"/>
          <p:cNvSpPr/>
          <p:nvPr/>
        </p:nvSpPr>
        <p:spPr>
          <a:xfrm>
            <a:off x="5457571" y="4174363"/>
            <a:ext cx="904875" cy="9048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2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5457571" y="4174363"/>
            <a:ext cx="904875" cy="904875"/>
          </a:xfrm>
          <a:prstGeom prst="rect">
            <a:avLst/>
          </a:prstGeom>
        </p:spPr>
      </p:pic>
      <p:sp>
        <p:nvSpPr>
          <p:cNvPr id="43" name="New shape"/>
          <p:cNvSpPr/>
          <p:nvPr/>
        </p:nvSpPr>
        <p:spPr>
          <a:xfrm>
            <a:off x="4836795" y="5023104"/>
            <a:ext cx="2146173" cy="23812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333333"/>
                </a:solidFill>
                <a:latin typeface="Adelle Sans"/>
              </a:rPr>
              <a:t>Aggregation </a:t>
            </a:r>
            <a:r>
              <a:rPr sz="1000" b="1" u="sng">
                <a:solidFill>
                  <a:srgbClr val="333333"/>
                </a:solidFill>
                <a:latin typeface="Adelle Sans"/>
              </a:rPr>
              <a:t>Query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200" b="1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44" name="New shape"/>
          <p:cNvSpPr/>
          <p:nvPr/>
        </p:nvSpPr>
        <p:spPr>
          <a:xfrm>
            <a:off x="1248029" y="6033389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4</a:t>
            </a:r>
          </a:p>
        </p:txBody>
      </p:sp>
      <p:sp>
        <p:nvSpPr>
          <p:cNvPr id="45" name="New shape"/>
          <p:cNvSpPr/>
          <p:nvPr/>
        </p:nvSpPr>
        <p:spPr>
          <a:xfrm>
            <a:off x="7735443" y="2366899"/>
            <a:ext cx="569341" cy="56921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6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2366899"/>
            <a:ext cx="569341" cy="569214"/>
          </a:xfrm>
          <a:prstGeom prst="rect">
            <a:avLst/>
          </a:prstGeom>
        </p:spPr>
      </p:pic>
      <p:sp>
        <p:nvSpPr>
          <p:cNvPr id="47" name="New shape"/>
          <p:cNvSpPr/>
          <p:nvPr/>
        </p:nvSpPr>
        <p:spPr>
          <a:xfrm>
            <a:off x="7003669" y="2906141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GRI Framework</a:t>
            </a:r>
          </a:p>
        </p:txBody>
      </p:sp>
      <p:sp>
        <p:nvSpPr>
          <p:cNvPr id="48" name="New shape"/>
          <p:cNvSpPr/>
          <p:nvPr/>
        </p:nvSpPr>
        <p:spPr>
          <a:xfrm>
            <a:off x="7735443" y="3207893"/>
            <a:ext cx="569341" cy="56908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3207893"/>
            <a:ext cx="569341" cy="569087"/>
          </a:xfrm>
          <a:prstGeom prst="rect">
            <a:avLst/>
          </a:prstGeom>
        </p:spPr>
      </p:pic>
      <p:sp>
        <p:nvSpPr>
          <p:cNvPr id="50" name="New shape"/>
          <p:cNvSpPr/>
          <p:nvPr/>
        </p:nvSpPr>
        <p:spPr>
          <a:xfrm>
            <a:off x="7003669" y="3781552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SASB Framework</a:t>
            </a:r>
          </a:p>
        </p:txBody>
      </p:sp>
      <p:sp>
        <p:nvSpPr>
          <p:cNvPr id="51" name="New shape"/>
          <p:cNvSpPr/>
          <p:nvPr/>
        </p:nvSpPr>
        <p:spPr>
          <a:xfrm>
            <a:off x="7735443" y="4100957"/>
            <a:ext cx="569341" cy="56921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2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4100957"/>
            <a:ext cx="569341" cy="569214"/>
          </a:xfrm>
          <a:prstGeom prst="rect">
            <a:avLst/>
          </a:prstGeom>
        </p:spPr>
      </p:pic>
      <p:sp>
        <p:nvSpPr>
          <p:cNvPr id="53" name="New shape"/>
          <p:cNvSpPr/>
          <p:nvPr/>
        </p:nvSpPr>
        <p:spPr>
          <a:xfrm>
            <a:off x="7003669" y="4656963"/>
            <a:ext cx="2033016" cy="25463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TCFD Framework</a:t>
            </a:r>
          </a:p>
        </p:txBody>
      </p:sp>
      <p:sp>
        <p:nvSpPr>
          <p:cNvPr id="54" name="New shape"/>
          <p:cNvSpPr/>
          <p:nvPr/>
        </p:nvSpPr>
        <p:spPr>
          <a:xfrm>
            <a:off x="7735443" y="4994148"/>
            <a:ext cx="569341" cy="56908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5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4994148"/>
            <a:ext cx="569341" cy="569087"/>
          </a:xfrm>
          <a:prstGeom prst="rect">
            <a:avLst/>
          </a:prstGeom>
        </p:spPr>
      </p:pic>
      <p:sp>
        <p:nvSpPr>
          <p:cNvPr id="56" name="New shape"/>
          <p:cNvSpPr/>
          <p:nvPr/>
        </p:nvSpPr>
        <p:spPr>
          <a:xfrm>
            <a:off x="7003669" y="5550027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SDG Framework</a:t>
            </a:r>
          </a:p>
        </p:txBody>
      </p:sp>
      <p:sp>
        <p:nvSpPr>
          <p:cNvPr id="57" name="New shape"/>
          <p:cNvSpPr/>
          <p:nvPr/>
        </p:nvSpPr>
        <p:spPr>
          <a:xfrm>
            <a:off x="7706868" y="5834888"/>
            <a:ext cx="569341" cy="56908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06868" y="5834888"/>
            <a:ext cx="569341" cy="569087"/>
          </a:xfrm>
          <a:prstGeom prst="rect">
            <a:avLst/>
          </a:prstGeom>
        </p:spPr>
      </p:pic>
      <p:sp>
        <p:nvSpPr>
          <p:cNvPr id="59" name="New shape"/>
          <p:cNvSpPr/>
          <p:nvPr/>
        </p:nvSpPr>
        <p:spPr>
          <a:xfrm>
            <a:off x="6976872" y="6401054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CDP Framework</a:t>
            </a:r>
          </a:p>
        </p:txBody>
      </p:sp>
      <p:cxnSp>
        <p:nvCxnSpPr>
          <p:cNvPr id="60" name="New connector"/>
          <p:cNvCxnSpPr>
            <a:stCxn id="5" idx="3"/>
          </p:cNvCxnSpPr>
          <p:nvPr/>
        </p:nvCxnSpPr>
        <p:spPr>
          <a:xfrm flipV="1">
            <a:off x="6653276" y="4626991"/>
            <a:ext cx="441960" cy="10287"/>
          </a:xfrm>
          <a:prstGeom prst="line">
            <a:avLst/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New connector"/>
          <p:cNvCxnSpPr/>
          <p:nvPr/>
        </p:nvCxnSpPr>
        <p:spPr>
          <a:xfrm>
            <a:off x="8990203" y="3782822"/>
            <a:ext cx="1204595" cy="127"/>
          </a:xfrm>
          <a:prstGeom prst="line">
            <a:avLst/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New shape"/>
          <p:cNvSpPr/>
          <p:nvPr/>
        </p:nvSpPr>
        <p:spPr>
          <a:xfrm>
            <a:off x="9392539" y="1392682"/>
            <a:ext cx="2733548" cy="1540002"/>
          </a:xfrm>
          <a:prstGeom prst="rect">
            <a:avLst/>
          </a:prstGeom>
          <a:noFill/>
          <a:ln w="12700">
            <a:prstDash val="solid"/>
            <a:miter/>
          </a:ln>
        </p:spPr>
        <p:style>
          <a:lnRef idx="2">
            <a:srgbClr val="000000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marL="17145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Pre-built templates for  core frameworks and KPI/Performance Tables</a:t>
            </a:r>
          </a:p>
          <a:p>
            <a:pPr marL="17145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All data provided through connected sheets with mapping applied - Single Source of Truth</a:t>
            </a:r>
          </a:p>
        </p:txBody>
      </p:sp>
      <p:sp>
        <p:nvSpPr>
          <p:cNvPr id="63" name="New shape"/>
          <p:cNvSpPr/>
          <p:nvPr/>
        </p:nvSpPr>
        <p:spPr>
          <a:xfrm>
            <a:off x="9701657" y="5792470"/>
            <a:ext cx="686943" cy="68694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4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701657" y="5792470"/>
            <a:ext cx="686943" cy="686943"/>
          </a:xfrm>
          <a:prstGeom prst="rect">
            <a:avLst/>
          </a:prstGeom>
        </p:spPr>
      </p:pic>
      <p:sp>
        <p:nvSpPr>
          <p:cNvPr id="65" name="New shape"/>
          <p:cNvSpPr/>
          <p:nvPr/>
        </p:nvSpPr>
        <p:spPr>
          <a:xfrm>
            <a:off x="10333609" y="5728335"/>
            <a:ext cx="1972056" cy="480568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CDP XLS Submittal</a:t>
            </a:r>
          </a:p>
          <a:p>
            <a:pPr marL="0" indent="114300"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>
                <a:solidFill>
                  <a:srgbClr val="333333"/>
                </a:solidFill>
                <a:latin typeface="Adelle Sans"/>
              </a:rPr>
              <a:t>SS Export → CDP Portal</a:t>
            </a:r>
          </a:p>
        </p:txBody>
      </p:sp>
      <p:cxnSp>
        <p:nvCxnSpPr>
          <p:cNvPr id="66" name="New connector"/>
          <p:cNvCxnSpPr>
            <a:stCxn id="57" idx="3"/>
            <a:endCxn id="63" idx="1"/>
          </p:cNvCxnSpPr>
          <p:nvPr/>
        </p:nvCxnSpPr>
        <p:spPr>
          <a:xfrm>
            <a:off x="8276209" y="6119368"/>
            <a:ext cx="1425448" cy="16510"/>
          </a:xfrm>
          <a:prstGeom prst="line">
            <a:avLst/>
          </a:prstGeom>
          <a:ln w="12700">
            <a:prstDash val="dash"/>
            <a:miter/>
            <a:tailEnd type="triangle" w="med" len="med"/>
          </a:ln>
        </p:spPr>
        <p:style>
          <a:lnRef idx="1">
            <a:srgbClr val="0094FF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New shape"/>
          <p:cNvSpPr/>
          <p:nvPr/>
        </p:nvSpPr>
        <p:spPr>
          <a:xfrm>
            <a:off x="3963670" y="908685"/>
            <a:ext cx="1201166" cy="40805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b="1">
                <a:solidFill>
                  <a:srgbClr val="333333"/>
                </a:solidFill>
                <a:latin typeface="Adelle Sans"/>
              </a:rPr>
              <a:t>Organize</a:t>
            </a:r>
          </a:p>
        </p:txBody>
      </p:sp>
      <p:sp>
        <p:nvSpPr>
          <p:cNvPr id="68" name="New shape"/>
          <p:cNvSpPr/>
          <p:nvPr/>
        </p:nvSpPr>
        <p:spPr>
          <a:xfrm>
            <a:off x="7454519" y="864870"/>
            <a:ext cx="1201166" cy="40805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b="1">
                <a:solidFill>
                  <a:srgbClr val="333333"/>
                </a:solidFill>
                <a:latin typeface="Adelle Sans"/>
              </a:rPr>
              <a:t>Review</a:t>
            </a:r>
          </a:p>
        </p:txBody>
      </p:sp>
      <p:sp>
        <p:nvSpPr>
          <p:cNvPr id="69" name="New shape"/>
          <p:cNvSpPr/>
          <p:nvPr/>
        </p:nvSpPr>
        <p:spPr>
          <a:xfrm>
            <a:off x="10388600" y="871601"/>
            <a:ext cx="1201166" cy="40805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b="1">
                <a:solidFill>
                  <a:srgbClr val="333333"/>
                </a:solidFill>
                <a:latin typeface="Adelle Sans"/>
              </a:rPr>
              <a:t>Consume</a:t>
            </a:r>
          </a:p>
        </p:txBody>
      </p:sp>
      <p:sp>
        <p:nvSpPr>
          <p:cNvPr id="70" name="New shape"/>
          <p:cNvSpPr/>
          <p:nvPr/>
        </p:nvSpPr>
        <p:spPr>
          <a:xfrm>
            <a:off x="3809238" y="3446399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2</a:t>
            </a:r>
          </a:p>
        </p:txBody>
      </p:sp>
      <p:sp>
        <p:nvSpPr>
          <p:cNvPr id="71" name="New shape"/>
          <p:cNvSpPr/>
          <p:nvPr/>
        </p:nvSpPr>
        <p:spPr>
          <a:xfrm>
            <a:off x="2976118" y="4891405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3</a:t>
            </a:r>
          </a:p>
        </p:txBody>
      </p:sp>
      <p:sp>
        <p:nvSpPr>
          <p:cNvPr id="72" name="New shape"/>
          <p:cNvSpPr/>
          <p:nvPr/>
        </p:nvSpPr>
        <p:spPr>
          <a:xfrm>
            <a:off x="3268472" y="4729861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4</a:t>
            </a:r>
          </a:p>
        </p:txBody>
      </p:sp>
      <p:sp>
        <p:nvSpPr>
          <p:cNvPr id="73" name="New shape"/>
          <p:cNvSpPr/>
          <p:nvPr/>
        </p:nvSpPr>
        <p:spPr>
          <a:xfrm>
            <a:off x="5163058" y="4177284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2</a:t>
            </a:r>
          </a:p>
        </p:txBody>
      </p:sp>
      <p:sp>
        <p:nvSpPr>
          <p:cNvPr id="74" name="New shape"/>
          <p:cNvSpPr/>
          <p:nvPr/>
        </p:nvSpPr>
        <p:spPr>
          <a:xfrm>
            <a:off x="5673598" y="3812667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4</a:t>
            </a:r>
          </a:p>
        </p:txBody>
      </p:sp>
      <p:sp>
        <p:nvSpPr>
          <p:cNvPr id="75" name="New shape"/>
          <p:cNvSpPr/>
          <p:nvPr/>
        </p:nvSpPr>
        <p:spPr>
          <a:xfrm>
            <a:off x="5353558" y="3916426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3</a:t>
            </a:r>
          </a:p>
        </p:txBody>
      </p:sp>
      <p:sp>
        <p:nvSpPr>
          <p:cNvPr id="76" name="New shape"/>
          <p:cNvSpPr/>
          <p:nvPr/>
        </p:nvSpPr>
        <p:spPr>
          <a:xfrm>
            <a:off x="146304" y="594741"/>
            <a:ext cx="9148064" cy="304165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DD68B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ESG TEMPLATE (as basis / customization per project)</a:t>
            </a:r>
          </a:p>
        </p:txBody>
      </p:sp>
      <p:sp>
        <p:nvSpPr>
          <p:cNvPr id="77" name="New shape"/>
          <p:cNvSpPr/>
          <p:nvPr/>
        </p:nvSpPr>
        <p:spPr>
          <a:xfrm>
            <a:off x="9294368" y="594741"/>
            <a:ext cx="2831719" cy="304165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DD68B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CUSTOM</a:t>
            </a:r>
          </a:p>
        </p:txBody>
      </p:sp>
      <p:sp>
        <p:nvSpPr>
          <p:cNvPr id="78" name="New shape"/>
          <p:cNvSpPr/>
          <p:nvPr/>
        </p:nvSpPr>
        <p:spPr>
          <a:xfrm>
            <a:off x="8304784" y="2347722"/>
            <a:ext cx="271653" cy="254635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6</a:t>
            </a:r>
          </a:p>
        </p:txBody>
      </p:sp>
      <p:sp>
        <p:nvSpPr>
          <p:cNvPr id="79" name="New shape"/>
          <p:cNvSpPr/>
          <p:nvPr/>
        </p:nvSpPr>
        <p:spPr>
          <a:xfrm>
            <a:off x="10390886" y="3153156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7</a:t>
            </a:r>
          </a:p>
        </p:txBody>
      </p:sp>
      <p:sp>
        <p:nvSpPr>
          <p:cNvPr id="80" name="New shape"/>
          <p:cNvSpPr/>
          <p:nvPr/>
        </p:nvSpPr>
        <p:spPr>
          <a:xfrm>
            <a:off x="3985514" y="2416429"/>
            <a:ext cx="1157478" cy="36423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985514" y="2416429"/>
            <a:ext cx="1157478" cy="364236"/>
          </a:xfrm>
          <a:prstGeom prst="rect">
            <a:avLst/>
          </a:prstGeom>
        </p:spPr>
      </p:pic>
      <p:cxnSp>
        <p:nvCxnSpPr>
          <p:cNvPr id="82" name="New connector"/>
          <p:cNvCxnSpPr/>
          <p:nvPr/>
        </p:nvCxnSpPr>
        <p:spPr>
          <a:xfrm flipV="1">
            <a:off x="2024634" y="3589274"/>
            <a:ext cx="901700" cy="0"/>
          </a:xfrm>
          <a:prstGeom prst="line">
            <a:avLst/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New connector"/>
          <p:cNvCxnSpPr/>
          <p:nvPr/>
        </p:nvCxnSpPr>
        <p:spPr>
          <a:xfrm>
            <a:off x="2024634" y="4994148"/>
            <a:ext cx="827913" cy="386080"/>
          </a:xfrm>
          <a:prstGeom prst="bentConnector3">
            <a:avLst>
              <a:gd name="adj1" fmla="val 49993"/>
            </a:avLst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New connector"/>
          <p:cNvCxnSpPr/>
          <p:nvPr/>
        </p:nvCxnSpPr>
        <p:spPr>
          <a:xfrm flipV="1">
            <a:off x="2024634" y="5380228"/>
            <a:ext cx="827786" cy="653161"/>
          </a:xfrm>
          <a:prstGeom prst="bentConnector3">
            <a:avLst>
              <a:gd name="adj1" fmla="val 50000"/>
            </a:avLst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New connector"/>
          <p:cNvCxnSpPr>
            <a:stCxn id="40" idx="3"/>
          </p:cNvCxnSpPr>
          <p:nvPr/>
        </p:nvCxnSpPr>
        <p:spPr>
          <a:xfrm>
            <a:off x="4210177" y="4005326"/>
            <a:ext cx="894334" cy="573532"/>
          </a:xfrm>
          <a:prstGeom prst="bentConnector3">
            <a:avLst>
              <a:gd name="adj1" fmla="val 50000"/>
            </a:avLst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New connector"/>
          <p:cNvCxnSpPr/>
          <p:nvPr/>
        </p:nvCxnSpPr>
        <p:spPr>
          <a:xfrm flipV="1">
            <a:off x="4210177" y="4578604"/>
            <a:ext cx="894207" cy="655828"/>
          </a:xfrm>
          <a:prstGeom prst="bentConnector3">
            <a:avLst>
              <a:gd name="adj1" fmla="val 49993"/>
            </a:avLst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New connector"/>
          <p:cNvCxnSpPr/>
          <p:nvPr/>
        </p:nvCxnSpPr>
        <p:spPr>
          <a:xfrm flipV="1">
            <a:off x="9004173" y="2199767"/>
            <a:ext cx="388366" cy="11430"/>
          </a:xfrm>
          <a:prstGeom prst="line">
            <a:avLst/>
          </a:prstGeom>
          <a:ln w="12700">
            <a:miter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New shape"/>
          <p:cNvSpPr/>
          <p:nvPr/>
        </p:nvSpPr>
        <p:spPr>
          <a:xfrm>
            <a:off x="9102471" y="4135628"/>
            <a:ext cx="3089402" cy="111772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Final Report(s)</a:t>
            </a:r>
          </a:p>
          <a:p>
            <a:pPr marL="285750" lvl="1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CSR Report</a:t>
            </a:r>
          </a:p>
          <a:p>
            <a:pPr marL="285750" lvl="1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Individual Framework/Questionnaire</a:t>
            </a:r>
          </a:p>
          <a:p>
            <a:pPr marL="285750" lvl="1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Internal Dashboards/KPI Trackers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FFFFFF"/>
                </a:solidFill>
                <a:latin typeface="Adelle Sans"/>
              </a:rPr>
              <a:t>Data Collection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29387" y="5065522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29387" y="5065522"/>
            <a:ext cx="555879" cy="555752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86360" y="3895217"/>
            <a:ext cx="941832" cy="273050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3</a:t>
            </a:r>
          </a:p>
        </p:txBody>
      </p:sp>
      <p:sp>
        <p:nvSpPr>
          <p:cNvPr id="5" name="New shape"/>
          <p:cNvSpPr/>
          <p:nvPr/>
        </p:nvSpPr>
        <p:spPr>
          <a:xfrm>
            <a:off x="1154811" y="2024888"/>
            <a:ext cx="941832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2</a:t>
            </a:r>
          </a:p>
        </p:txBody>
      </p:sp>
      <p:sp>
        <p:nvSpPr>
          <p:cNvPr id="6" name="New shape"/>
          <p:cNvSpPr/>
          <p:nvPr/>
        </p:nvSpPr>
        <p:spPr>
          <a:xfrm>
            <a:off x="1097661" y="3887470"/>
            <a:ext cx="1094359" cy="295656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3</a:t>
            </a:r>
          </a:p>
        </p:txBody>
      </p:sp>
      <p:sp>
        <p:nvSpPr>
          <p:cNvPr id="7" name="New shape"/>
          <p:cNvSpPr/>
          <p:nvPr/>
        </p:nvSpPr>
        <p:spPr>
          <a:xfrm>
            <a:off x="232283" y="1518539"/>
            <a:ext cx="1754378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1.1 Unstructured Data</a:t>
            </a:r>
          </a:p>
        </p:txBody>
      </p:sp>
      <p:sp>
        <p:nvSpPr>
          <p:cNvPr id="8" name="New shape"/>
          <p:cNvSpPr/>
          <p:nvPr/>
        </p:nvSpPr>
        <p:spPr>
          <a:xfrm>
            <a:off x="27559" y="2046097"/>
            <a:ext cx="941832" cy="370205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1</a:t>
            </a:r>
          </a:p>
        </p:txBody>
      </p:sp>
      <p:sp>
        <p:nvSpPr>
          <p:cNvPr id="9" name="New shape"/>
          <p:cNvSpPr/>
          <p:nvPr/>
        </p:nvSpPr>
        <p:spPr>
          <a:xfrm>
            <a:off x="733171" y="2679827"/>
            <a:ext cx="694182" cy="686435"/>
          </a:xfrm>
          <a:prstGeom prst="ellipse">
            <a:avLst/>
          </a:prstGeom>
          <a:ln w="12700">
            <a:miter/>
          </a:ln>
        </p:spPr>
        <p:style>
          <a:lnRef idx="2">
            <a:srgbClr val="BFE4FF"/>
          </a:lnRef>
          <a:fillRef idx="1">
            <a:srgbClr val="66CC00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0" name="New shape"/>
          <p:cNvSpPr/>
          <p:nvPr/>
        </p:nvSpPr>
        <p:spPr>
          <a:xfrm>
            <a:off x="897890" y="2846070"/>
            <a:ext cx="353822" cy="354076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97890" y="2846070"/>
            <a:ext cx="353822" cy="354076"/>
          </a:xfrm>
          <a:prstGeom prst="rect">
            <a:avLst/>
          </a:prstGeom>
        </p:spPr>
      </p:pic>
      <p:sp>
        <p:nvSpPr>
          <p:cNvPr id="12" name="New shape"/>
          <p:cNvSpPr/>
          <p:nvPr/>
        </p:nvSpPr>
        <p:spPr>
          <a:xfrm>
            <a:off x="1427353" y="2318385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3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427353" y="2318385"/>
            <a:ext cx="434848" cy="434975"/>
          </a:xfrm>
          <a:prstGeom prst="rect">
            <a:avLst/>
          </a:prstGeom>
        </p:spPr>
      </p:pic>
      <p:sp>
        <p:nvSpPr>
          <p:cNvPr id="14" name="New shape"/>
          <p:cNvSpPr/>
          <p:nvPr/>
        </p:nvSpPr>
        <p:spPr>
          <a:xfrm>
            <a:off x="1408303" y="3365246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5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408303" y="3365246"/>
            <a:ext cx="434848" cy="434975"/>
          </a:xfrm>
          <a:prstGeom prst="rect">
            <a:avLst/>
          </a:prstGeom>
        </p:spPr>
      </p:pic>
      <p:sp>
        <p:nvSpPr>
          <p:cNvPr id="16" name="New shape"/>
          <p:cNvSpPr/>
          <p:nvPr/>
        </p:nvSpPr>
        <p:spPr>
          <a:xfrm>
            <a:off x="339852" y="2337435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7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9852" y="2337435"/>
            <a:ext cx="434848" cy="434975"/>
          </a:xfrm>
          <a:prstGeom prst="rect">
            <a:avLst/>
          </a:prstGeom>
        </p:spPr>
      </p:pic>
      <p:sp>
        <p:nvSpPr>
          <p:cNvPr id="18" name="New shape"/>
          <p:cNvSpPr/>
          <p:nvPr/>
        </p:nvSpPr>
        <p:spPr>
          <a:xfrm>
            <a:off x="339852" y="3374771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9852" y="3374771"/>
            <a:ext cx="434848" cy="434975"/>
          </a:xfrm>
          <a:prstGeom prst="rect">
            <a:avLst/>
          </a:prstGeom>
        </p:spPr>
      </p:pic>
      <p:cxnSp>
        <p:nvCxnSpPr>
          <p:cNvPr id="20" name="New connector"/>
          <p:cNvCxnSpPr>
            <a:stCxn id="21" idx="3"/>
            <a:endCxn id="23" idx="1"/>
          </p:cNvCxnSpPr>
          <p:nvPr/>
        </p:nvCxnSpPr>
        <p:spPr>
          <a:xfrm flipV="1">
            <a:off x="1124839" y="1194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New shape"/>
          <p:cNvSpPr/>
          <p:nvPr/>
        </p:nvSpPr>
        <p:spPr>
          <a:xfrm>
            <a:off x="914400" y="1091819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2" name="New shape"/>
          <p:cNvSpPr/>
          <p:nvPr/>
        </p:nvSpPr>
        <p:spPr>
          <a:xfrm>
            <a:off x="4155567" y="1080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3" name="New shape"/>
          <p:cNvSpPr/>
          <p:nvPr/>
        </p:nvSpPr>
        <p:spPr>
          <a:xfrm>
            <a:off x="10637774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4" name="New shape"/>
          <p:cNvSpPr/>
          <p:nvPr/>
        </p:nvSpPr>
        <p:spPr>
          <a:xfrm>
            <a:off x="56896" y="849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1. Data Collection</a:t>
            </a:r>
          </a:p>
        </p:txBody>
      </p:sp>
      <p:sp>
        <p:nvSpPr>
          <p:cNvPr id="25" name="New shape"/>
          <p:cNvSpPr/>
          <p:nvPr/>
        </p:nvSpPr>
        <p:spPr>
          <a:xfrm>
            <a:off x="2706243" y="836549"/>
            <a:ext cx="316039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2. Frameworks / Standards / Surveys</a:t>
            </a:r>
          </a:p>
        </p:txBody>
      </p:sp>
      <p:sp>
        <p:nvSpPr>
          <p:cNvPr id="26" name="New shape"/>
          <p:cNvSpPr/>
          <p:nvPr/>
        </p:nvSpPr>
        <p:spPr>
          <a:xfrm>
            <a:off x="9850374" y="836549"/>
            <a:ext cx="1754378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4. Reporting Outputs</a:t>
            </a:r>
          </a:p>
        </p:txBody>
      </p:sp>
      <p:sp>
        <p:nvSpPr>
          <p:cNvPr id="27" name="New shape"/>
          <p:cNvSpPr/>
          <p:nvPr/>
        </p:nvSpPr>
        <p:spPr>
          <a:xfrm rot="540000">
            <a:off x="1251712" y="2453386"/>
            <a:ext cx="184912" cy="27838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8" name="New picture"/>
          <p:cNvPicPr/>
          <p:nvPr/>
        </p:nvPicPr>
        <p:blipFill>
          <a:blip r:embed="rId5"/>
          <a:stretch>
            <a:fillRect/>
          </a:stretch>
        </p:blipFill>
        <p:spPr>
          <a:xfrm rot="588600">
            <a:off x="1251712" y="2453386"/>
            <a:ext cx="184912" cy="278384"/>
          </a:xfrm>
          <a:prstGeom prst="rect">
            <a:avLst/>
          </a:prstGeom>
        </p:spPr>
      </p:pic>
      <p:sp>
        <p:nvSpPr>
          <p:cNvPr id="29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Data Collection - Objectives</a:t>
            </a:r>
          </a:p>
        </p:txBody>
      </p:sp>
      <p:sp>
        <p:nvSpPr>
          <p:cNvPr id="30" name="New shape"/>
          <p:cNvSpPr/>
          <p:nvPr/>
        </p:nvSpPr>
        <p:spPr>
          <a:xfrm rot="11160000">
            <a:off x="1429512" y="2704465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1" name="New picture"/>
          <p:cNvPicPr/>
          <p:nvPr/>
        </p:nvPicPr>
        <p:blipFill>
          <a:blip r:embed="rId5"/>
          <a:stretch>
            <a:fillRect/>
          </a:stretch>
        </p:blipFill>
        <p:spPr>
          <a:xfrm rot="11163600">
            <a:off x="1429512" y="2704465"/>
            <a:ext cx="184912" cy="322707"/>
          </a:xfrm>
          <a:prstGeom prst="rect">
            <a:avLst/>
          </a:prstGeom>
        </p:spPr>
      </p:pic>
      <p:sp>
        <p:nvSpPr>
          <p:cNvPr id="32" name="New shape"/>
          <p:cNvSpPr/>
          <p:nvPr/>
        </p:nvSpPr>
        <p:spPr>
          <a:xfrm rot="540000">
            <a:off x="566420" y="3144012"/>
            <a:ext cx="184912" cy="27457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3" name="New picture"/>
          <p:cNvPicPr/>
          <p:nvPr/>
        </p:nvPicPr>
        <p:blipFill>
          <a:blip r:embed="rId5"/>
          <a:stretch>
            <a:fillRect/>
          </a:stretch>
        </p:blipFill>
        <p:spPr>
          <a:xfrm rot="588600">
            <a:off x="566420" y="3144012"/>
            <a:ext cx="184912" cy="274574"/>
          </a:xfrm>
          <a:prstGeom prst="rect">
            <a:avLst/>
          </a:prstGeom>
        </p:spPr>
      </p:pic>
      <p:sp>
        <p:nvSpPr>
          <p:cNvPr id="34" name="New shape"/>
          <p:cNvSpPr/>
          <p:nvPr/>
        </p:nvSpPr>
        <p:spPr>
          <a:xfrm rot="11160000">
            <a:off x="776859" y="3307588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5" name="New picture"/>
          <p:cNvPicPr/>
          <p:nvPr/>
        </p:nvPicPr>
        <p:blipFill>
          <a:blip r:embed="rId5"/>
          <a:stretch>
            <a:fillRect/>
          </a:stretch>
        </p:blipFill>
        <p:spPr>
          <a:xfrm rot="11163600">
            <a:off x="776859" y="3307588"/>
            <a:ext cx="184912" cy="322707"/>
          </a:xfrm>
          <a:prstGeom prst="rect">
            <a:avLst/>
          </a:prstGeom>
        </p:spPr>
      </p:pic>
      <p:sp>
        <p:nvSpPr>
          <p:cNvPr id="36" name="New shape"/>
          <p:cNvSpPr/>
          <p:nvPr/>
        </p:nvSpPr>
        <p:spPr>
          <a:xfrm rot="5700000">
            <a:off x="1417066" y="3139821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7" name="New picture"/>
          <p:cNvPicPr/>
          <p:nvPr/>
        </p:nvPicPr>
        <p:blipFill>
          <a:blip r:embed="rId5"/>
          <a:stretch>
            <a:fillRect/>
          </a:stretch>
        </p:blipFill>
        <p:spPr>
          <a:xfrm rot="5755800">
            <a:off x="1417066" y="3139821"/>
            <a:ext cx="184912" cy="322707"/>
          </a:xfrm>
          <a:prstGeom prst="rect">
            <a:avLst/>
          </a:prstGeom>
        </p:spPr>
      </p:pic>
      <p:sp>
        <p:nvSpPr>
          <p:cNvPr id="38" name="New shape"/>
          <p:cNvSpPr/>
          <p:nvPr/>
        </p:nvSpPr>
        <p:spPr>
          <a:xfrm rot="18120000">
            <a:off x="1255903" y="3274949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9" name="New picture"/>
          <p:cNvPicPr/>
          <p:nvPr/>
        </p:nvPicPr>
        <p:blipFill>
          <a:blip r:embed="rId5"/>
          <a:stretch>
            <a:fillRect/>
          </a:stretch>
        </p:blipFill>
        <p:spPr>
          <a:xfrm rot="18148800">
            <a:off x="1255903" y="3274949"/>
            <a:ext cx="184912" cy="322707"/>
          </a:xfrm>
          <a:prstGeom prst="rect">
            <a:avLst/>
          </a:prstGeom>
        </p:spPr>
      </p:pic>
      <p:sp>
        <p:nvSpPr>
          <p:cNvPr id="40" name="New shape"/>
          <p:cNvSpPr/>
          <p:nvPr/>
        </p:nvSpPr>
        <p:spPr>
          <a:xfrm rot="18120000">
            <a:off x="570484" y="2733040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1" name="New picture"/>
          <p:cNvPicPr/>
          <p:nvPr/>
        </p:nvPicPr>
        <p:blipFill>
          <a:blip r:embed="rId5"/>
          <a:stretch>
            <a:fillRect/>
          </a:stretch>
        </p:blipFill>
        <p:spPr>
          <a:xfrm rot="18148800">
            <a:off x="570484" y="2733040"/>
            <a:ext cx="184912" cy="322707"/>
          </a:xfrm>
          <a:prstGeom prst="rect">
            <a:avLst/>
          </a:prstGeom>
        </p:spPr>
      </p:pic>
      <p:sp>
        <p:nvSpPr>
          <p:cNvPr id="42" name="New shape"/>
          <p:cNvSpPr/>
          <p:nvPr/>
        </p:nvSpPr>
        <p:spPr>
          <a:xfrm rot="5700000">
            <a:off x="776859" y="2417191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3" name="New picture"/>
          <p:cNvPicPr/>
          <p:nvPr/>
        </p:nvPicPr>
        <p:blipFill>
          <a:blip r:embed="rId5"/>
          <a:stretch>
            <a:fillRect/>
          </a:stretch>
        </p:blipFill>
        <p:spPr>
          <a:xfrm rot="5755800">
            <a:off x="776859" y="2417191"/>
            <a:ext cx="184912" cy="322707"/>
          </a:xfrm>
          <a:prstGeom prst="rect">
            <a:avLst/>
          </a:prstGeom>
        </p:spPr>
      </p:pic>
      <p:sp>
        <p:nvSpPr>
          <p:cNvPr id="44" name="New shape"/>
          <p:cNvSpPr/>
          <p:nvPr/>
        </p:nvSpPr>
        <p:spPr>
          <a:xfrm>
            <a:off x="232283" y="4370070"/>
            <a:ext cx="1754378" cy="508508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1.2 Source System Connections</a:t>
            </a:r>
          </a:p>
        </p:txBody>
      </p:sp>
      <p:sp>
        <p:nvSpPr>
          <p:cNvPr id="45" name="New shape"/>
          <p:cNvSpPr/>
          <p:nvPr/>
        </p:nvSpPr>
        <p:spPr>
          <a:xfrm>
            <a:off x="7396607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46" name="New shape"/>
          <p:cNvSpPr/>
          <p:nvPr/>
        </p:nvSpPr>
        <p:spPr>
          <a:xfrm>
            <a:off x="6234430" y="836549"/>
            <a:ext cx="249745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3. Factbook</a:t>
            </a:r>
          </a:p>
        </p:txBody>
      </p:sp>
      <p:sp>
        <p:nvSpPr>
          <p:cNvPr id="47" name="New shape"/>
          <p:cNvSpPr/>
          <p:nvPr/>
        </p:nvSpPr>
        <p:spPr>
          <a:xfrm>
            <a:off x="1093470" y="5079746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93470" y="5079746"/>
            <a:ext cx="555879" cy="555752"/>
          </a:xfrm>
          <a:prstGeom prst="rect">
            <a:avLst/>
          </a:prstGeom>
        </p:spPr>
      </p:pic>
      <p:sp>
        <p:nvSpPr>
          <p:cNvPr id="49" name="New shape"/>
          <p:cNvSpPr/>
          <p:nvPr/>
        </p:nvSpPr>
        <p:spPr>
          <a:xfrm>
            <a:off x="429260" y="5693537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0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29260" y="5693537"/>
            <a:ext cx="555879" cy="555752"/>
          </a:xfrm>
          <a:prstGeom prst="rect">
            <a:avLst/>
          </a:prstGeom>
        </p:spPr>
      </p:pic>
      <p:sp>
        <p:nvSpPr>
          <p:cNvPr id="51" name="New shape"/>
          <p:cNvSpPr/>
          <p:nvPr/>
        </p:nvSpPr>
        <p:spPr>
          <a:xfrm>
            <a:off x="1093470" y="5693537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93470" y="5693537"/>
            <a:ext cx="555879" cy="555752"/>
          </a:xfrm>
          <a:prstGeom prst="rect">
            <a:avLst/>
          </a:prstGeom>
        </p:spPr>
      </p:pic>
      <p:sp>
        <p:nvSpPr>
          <p:cNvPr id="53" name="New shape"/>
          <p:cNvSpPr/>
          <p:nvPr/>
        </p:nvSpPr>
        <p:spPr>
          <a:xfrm>
            <a:off x="235585" y="6465062"/>
            <a:ext cx="10328021" cy="21831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i="1">
                <a:solidFill>
                  <a:srgbClr val="333333"/>
                </a:solidFill>
                <a:latin typeface="Adelle Sans"/>
              </a:rPr>
              <a:t>Names of reports. frameworks, questionnaires and standards above are examples and not representative of the scope of the project.</a:t>
            </a:r>
          </a:p>
        </p:txBody>
      </p:sp>
      <p:sp>
        <p:nvSpPr>
          <p:cNvPr id="54" name="New shape"/>
          <p:cNvSpPr/>
          <p:nvPr/>
        </p:nvSpPr>
        <p:spPr>
          <a:xfrm>
            <a:off x="2074545" y="1426464"/>
            <a:ext cx="9985121" cy="492239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400" b="1">
                <a:solidFill>
                  <a:srgbClr val="333333"/>
                </a:solidFill>
                <a:latin typeface="Adelle Sans"/>
              </a:rPr>
              <a:t>Conduit to store and tag collected data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400">
                <a:solidFill>
                  <a:srgbClr val="333333"/>
                </a:solidFill>
                <a:latin typeface="Adelle Sans"/>
              </a:rPr>
              <a:t>Flat file delivery into a Wdata </a:t>
            </a:r>
            <a:r>
              <a:rPr sz="1400" u="sng">
                <a:solidFill>
                  <a:srgbClr val="0000FF"/>
                </a:solidFill>
                <a:latin typeface="Adelle Sans"/>
                <a:hlinkClick r:id="rId6"/>
              </a:rPr>
              <a:t>Fact Table</a:t>
            </a:r>
            <a:r>
              <a:rPr sz="1400">
                <a:solidFill>
                  <a:srgbClr val="333333"/>
                </a:solidFill>
                <a:latin typeface="Adelle Sans"/>
              </a:rPr>
              <a:t> where the data will be tagged with Framework Mapping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400">
                <a:solidFill>
                  <a:srgbClr val="333333"/>
                </a:solidFill>
                <a:latin typeface="Adelle Sans"/>
              </a:rPr>
              <a:t>Pull in data from source system or structured table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400" b="1">
                <a:solidFill>
                  <a:srgbClr val="333333"/>
                </a:solidFill>
                <a:latin typeface="Adelle Sans"/>
              </a:rPr>
              <a:t>Manual Data Entry for Unstructured Data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400">
                <a:solidFill>
                  <a:srgbClr val="333333"/>
                </a:solidFill>
                <a:latin typeface="Adelle Sans"/>
              </a:rPr>
              <a:t>Ready to report aggregate numbers, individual site entry to a consolidated roll-up, etc.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400" b="1">
                <a:solidFill>
                  <a:srgbClr val="333333"/>
                </a:solidFill>
                <a:latin typeface="Adelle Sans"/>
              </a:rPr>
              <a:t>Efficient Permissioning for Data Providers through Processes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400">
                <a:solidFill>
                  <a:srgbClr val="333333"/>
                </a:solidFill>
                <a:latin typeface="Adelle Sans"/>
              </a:rPr>
              <a:t>Kick-off workflow with Workiva Functionality: </a:t>
            </a:r>
            <a:r>
              <a:rPr sz="1400" u="sng">
                <a:solidFill>
                  <a:srgbClr val="0000FF"/>
                </a:solidFill>
                <a:latin typeface="Adelle Sans"/>
                <a:hlinkClick r:id="rId7"/>
              </a:rPr>
              <a:t>Processes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Components</a:t>
            </a:r>
          </a:p>
        </p:txBody>
      </p:sp>
      <p:sp>
        <p:nvSpPr>
          <p:cNvPr id="3" name="New shape"/>
          <p:cNvSpPr/>
          <p:nvPr/>
        </p:nvSpPr>
        <p:spPr>
          <a:xfrm>
            <a:off x="0" y="905891"/>
            <a:ext cx="9985121" cy="492239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333333"/>
                </a:solidFill>
                <a:latin typeface="Adelle Sans"/>
              </a:rPr>
              <a:t>Wdesk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2"/>
              </a:rPr>
              <a:t>Processes</a:t>
            </a:r>
            <a:r>
              <a:rPr sz="1800">
                <a:solidFill>
                  <a:srgbClr val="333333"/>
                </a:solidFill>
                <a:latin typeface="Adelle Sans"/>
              </a:rPr>
              <a:t> to drive Work-flow</a:t>
            </a:r>
          </a:p>
          <a:p>
            <a:pPr marL="914400" lvl="2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◦"/>
            </a:pPr>
            <a:r>
              <a:rPr sz="1800" u="sng">
                <a:solidFill>
                  <a:srgbClr val="0000FF"/>
                </a:solidFill>
                <a:latin typeface="Adelle Sans"/>
                <a:hlinkClick r:id="rId3"/>
              </a:rPr>
              <a:t>Roles &amp; Permissions</a:t>
            </a:r>
            <a:r>
              <a:rPr sz="1800">
                <a:solidFill>
                  <a:srgbClr val="333333"/>
                </a:solidFill>
                <a:latin typeface="Adelle Sans"/>
              </a:rPr>
              <a:t> to drive control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4"/>
              </a:rPr>
              <a:t>Data Validations </a:t>
            </a:r>
            <a:r>
              <a:rPr sz="1800">
                <a:solidFill>
                  <a:srgbClr val="333333"/>
                </a:solidFill>
                <a:latin typeface="Adelle Sans"/>
              </a:rPr>
              <a:t> - builds in control by pulling tags from a central source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5"/>
              </a:rPr>
              <a:t>Connected Sheets</a:t>
            </a:r>
            <a:r>
              <a:rPr sz="1800">
                <a:solidFill>
                  <a:srgbClr val="333333"/>
                </a:solidFill>
                <a:latin typeface="Adelle Sans"/>
              </a:rPr>
              <a:t> </a:t>
            </a:r>
            <a:r>
              <a:rPr sz="1800" baseline="-25000">
                <a:solidFill>
                  <a:srgbClr val="333333"/>
                </a:solidFill>
                <a:latin typeface="Adelle Sans"/>
              </a:rPr>
              <a:t>(See next slide)</a:t>
            </a:r>
          </a:p>
          <a:p>
            <a:pPr marL="914400" lvl="2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◦"/>
            </a:pPr>
            <a:r>
              <a:rPr sz="1800" u="sng">
                <a:solidFill>
                  <a:srgbClr val="0000FF"/>
                </a:solidFill>
                <a:latin typeface="Adelle Sans"/>
                <a:hlinkClick r:id="rId6"/>
              </a:rPr>
              <a:t>Outgoing Connections</a:t>
            </a:r>
            <a:r>
              <a:rPr sz="1800">
                <a:solidFill>
                  <a:srgbClr val="333333"/>
                </a:solidFill>
                <a:latin typeface="Adelle Sans"/>
              </a:rPr>
              <a:t>: Spreadsheet → Wdata Table</a:t>
            </a:r>
          </a:p>
          <a:p>
            <a:pPr marL="914400" lvl="2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◦"/>
            </a:pPr>
            <a:r>
              <a:rPr sz="1800" u="sng">
                <a:solidFill>
                  <a:srgbClr val="0000FF"/>
                </a:solidFill>
                <a:latin typeface="Adelle Sans"/>
                <a:hlinkClick r:id="rId7"/>
              </a:rPr>
              <a:t>Incoming Connections</a:t>
            </a:r>
            <a:r>
              <a:rPr sz="1800">
                <a:solidFill>
                  <a:srgbClr val="333333"/>
                </a:solidFill>
                <a:latin typeface="Adelle Sans"/>
              </a:rPr>
              <a:t>: Wdata Query → Spreadsheet 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333333"/>
                </a:solidFill>
                <a:latin typeface="Adelle Sans"/>
              </a:rPr>
              <a:t>Wdata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8"/>
              </a:rPr>
              <a:t>Queries</a:t>
            </a:r>
            <a:r>
              <a:rPr sz="1800">
                <a:solidFill>
                  <a:srgbClr val="333333"/>
                </a:solidFill>
                <a:latin typeface="Adelle Sans"/>
              </a:rPr>
              <a:t> - *Manage filters and Parameters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9"/>
              </a:rPr>
              <a:t>Table Management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New Table"/>
          <p:cNvGraphicFramePr>
            <a:graphicFrameLocks noGrp="1"/>
          </p:cNvGraphicFramePr>
          <p:nvPr/>
        </p:nvGraphicFramePr>
        <p:xfrm>
          <a:off x="1368298" y="1814576"/>
          <a:ext cx="3905250" cy="3365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57375"/>
                <a:gridCol w="257175"/>
                <a:gridCol w="1790700"/>
              </a:tblGrid>
              <a:tr h="257175">
                <a:tc gridSpan="3"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99600"/>
                        </a:lnSpc>
                      </a:pPr>
                      <a:r>
                        <a:rPr sz="1400" b="1" u="sng">
                          <a:solidFill>
                            <a:srgbClr val="333333"/>
                          </a:solidFill>
                          <a:latin typeface="Adelle Sans"/>
                        </a:rPr>
                        <a:t>Outgoing Connections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 u="sng">
                          <a:solidFill>
                            <a:srgbClr val="000000"/>
                          </a:solidFill>
                          <a:latin typeface="Adelle Sans"/>
                        </a:rPr>
                        <a:t>Spreadsheet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 u="sng">
                          <a:solidFill>
                            <a:srgbClr val="000000"/>
                          </a:solidFill>
                          <a:latin typeface="Adelle Sans"/>
                        </a:rPr>
                        <a:t>Wdata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Mapping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 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Mapping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*Data Collection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*Data Collection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*Data Collection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*Data Collection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*Data Collection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*Data Collection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*Data Collection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</a:tbl>
          </a:graphicData>
        </a:graphic>
      </p:graphicFrame>
      <p:sp>
        <p:nvSpPr>
          <p:cNvPr id="3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Connected Sheets</a:t>
            </a:r>
          </a:p>
        </p:txBody>
      </p:sp>
      <p:graphicFrame>
        <p:nvGraphicFramePr>
          <p:cNvPr id="4" name="New Table"/>
          <p:cNvGraphicFramePr>
            <a:graphicFrameLocks noGrp="1"/>
          </p:cNvGraphicFramePr>
          <p:nvPr/>
        </p:nvGraphicFramePr>
        <p:xfrm>
          <a:off x="6610223" y="1814576"/>
          <a:ext cx="3209925" cy="33393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19225"/>
                <a:gridCol w="257175"/>
                <a:gridCol w="1533525"/>
              </a:tblGrid>
              <a:tr h="257175">
                <a:tc gridSpan="3"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400" b="1" u="sng">
                          <a:solidFill>
                            <a:srgbClr val="000000"/>
                          </a:solidFill>
                          <a:latin typeface="Adelle Sans"/>
                        </a:rPr>
                        <a:t>Incoming Connections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 b="1" u="sng">
                          <a:solidFill>
                            <a:srgbClr val="000000"/>
                          </a:solidFill>
                          <a:latin typeface="Adelle Sans"/>
                        </a:rPr>
                        <a:t>Wdata Query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 b="1" u="sng">
                          <a:solidFill>
                            <a:srgbClr val="000000"/>
                          </a:solidFill>
                          <a:latin typeface="Adelle Sans"/>
                        </a:rPr>
                        <a:t>Spreadsheet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Mapping Collection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 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Mapping Dropdowns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</a:tr>
            </a:tbl>
          </a:graphicData>
        </a:graphic>
      </p:graphicFrame>
      <p:sp>
        <p:nvSpPr>
          <p:cNvPr id="5" name="New shape"/>
          <p:cNvSpPr/>
          <p:nvPr/>
        </p:nvSpPr>
        <p:spPr>
          <a:xfrm>
            <a:off x="235585" y="6465062"/>
            <a:ext cx="10328021" cy="21831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i="1">
                <a:solidFill>
                  <a:srgbClr val="333333"/>
                </a:solidFill>
                <a:latin typeface="Adelle Sans"/>
              </a:rPr>
              <a:t>*Number of Data Collection Sections vary </a:t>
            </a: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4.14 unknown"/>
  <p:tag name="AS_RELEASE_DATE" val="2020.12.31"/>
  <p:tag name="AS_TITLE" val="Aspose.Slides for Java"/>
  <p:tag name="AS_VERSION" val="20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112</Paragraphs>
  <Slides>8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baseType="lpstr" size="11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ESG Data Collection Training</dc:title>
  <cp:revision>1</cp:revision>
  <cp:lastPrinted>2021-12-02T13:20:14.550</cp:lastPrinted>
  <dcterms:created xsi:type="dcterms:W3CDTF">2021-12-02T13:20:14Z</dcterms:created>
  <dcterms:modified xsi:type="dcterms:W3CDTF">2021-12-02T13:20:14Z</dcterms:modified>
</cp:coreProperties>
</file>