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Java 20.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</p:sldIdLst>
  <p:sldSz cx="12188952" cy="6858000"/>
  <p:notesSz cx="6858000" cy="9144000"/>
  <p:custDataLst>
    <p:tags r:id="rId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tags" Target="tags/tag1.xml" /><Relationship Id="rId6" Type="http://schemas.openxmlformats.org/officeDocument/2006/relationships/presProps" Target="presProps.xml" /><Relationship Id="rId7" Type="http://schemas.openxmlformats.org/officeDocument/2006/relationships/viewProps" Target="viewProps.xml" /><Relationship Id="rId8" Type="http://schemas.openxmlformats.org/officeDocument/2006/relationships/theme" Target="theme/theme1.xml" /><Relationship Id="rId9" Type="http://schemas.openxmlformats.org/officeDocument/2006/relationships/tableStyles" Target="tableStyles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Title Slide Option 3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-1524" y="0"/>
            <a:ext cx="12192000" cy="685800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-1524" y="0"/>
            <a:ext cx="12192000" cy="6858000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208026" y="247650"/>
            <a:ext cx="252349" cy="23837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08026" y="247650"/>
            <a:ext cx="252349" cy="23837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Agenda Slide 1 Warm Light">
    <p:bg>
      <p:bgPr>
        <a:solidFill>
          <a:srgbClr val="FC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10617835" y="6260719"/>
            <a:ext cx="1269619" cy="30708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617835" y="6260719"/>
            <a:ext cx="1269619" cy="307086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208026" y="247650"/>
            <a:ext cx="252349" cy="23837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08026" y="247650"/>
            <a:ext cx="252349" cy="23837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8" y="274638"/>
            <a:ext cx="1097005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8" y="1600200"/>
            <a:ext cx="1097005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8" y="6356350"/>
            <a:ext cx="2844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E8FD0B7A-F5DD-4F40-B4CB-3B2C354B893A}" type="datetimeFigureOut">
              <a:rPr lang="en-US" smtClean="0"/>
              <a:pPr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59" y="6356350"/>
            <a:ext cx="3859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416" y="6356350"/>
            <a:ext cx="2844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93AE1883-0942-4AA3-9DB2-9C7C3A031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2.png" /><Relationship Id="rId11" Type="http://schemas.openxmlformats.org/officeDocument/2006/relationships/image" Target="../media/image13.png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image" Target="../media/image6.png" /><Relationship Id="rId5" Type="http://schemas.openxmlformats.org/officeDocument/2006/relationships/image" Target="../media/image7.png" /><Relationship Id="rId6" Type="http://schemas.openxmlformats.org/officeDocument/2006/relationships/image" Target="../media/image8.png" /><Relationship Id="rId7" Type="http://schemas.openxmlformats.org/officeDocument/2006/relationships/image" Target="../media/image9.png" /><Relationship Id="rId8" Type="http://schemas.openxmlformats.org/officeDocument/2006/relationships/image" Target="../media/image10.png" /><Relationship Id="rId9" Type="http://schemas.openxmlformats.org/officeDocument/2006/relationships/image" Target="../media/image11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748411" y="2391029"/>
            <a:ext cx="5237607" cy="159804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333333"/>
                </a:solidFill>
                <a:latin typeface="Adelle Sans"/>
              </a:rPr>
              <a:t>ESG </a:t>
            </a:r>
            <a:r>
              <a:rPr sz="3200" b="1">
                <a:solidFill>
                  <a:srgbClr val="333333"/>
                </a:solidFill>
                <a:latin typeface="Adelle Sans"/>
              </a:rPr>
              <a:t>Project </a:t>
            </a:r>
            <a:r>
              <a:rPr sz="3200" b="1">
                <a:solidFill>
                  <a:srgbClr val="333333"/>
                </a:solidFill>
                <a:latin typeface="Adelle Sans"/>
              </a:rPr>
              <a:t>Start 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333333"/>
                </a:solidFill>
                <a:latin typeface="Adelle Sans"/>
              </a:rPr>
              <a:t>Document Request</a:t>
            </a:r>
            <a:r>
              <a:rPr sz="3200" b="1">
                <a:solidFill>
                  <a:srgbClr val="333333"/>
                </a:solidFill>
                <a:latin typeface="Adelle Sans"/>
              </a:rPr>
              <a:t> </a:t>
            </a:r>
            <a:r>
              <a:rPr sz="3200" b="1">
                <a:solidFill>
                  <a:srgbClr val="333333"/>
                </a:solidFill>
                <a:latin typeface="Adelle Sans"/>
              </a:rPr>
              <a:t>Guide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 i="1">
                <a:solidFill>
                  <a:srgbClr val="333333"/>
                </a:solidFill>
                <a:latin typeface="Adelle Sans"/>
              </a:rPr>
              <a:t>Version Q3 2021</a:t>
            </a:r>
          </a:p>
        </p:txBody>
      </p:sp>
      <p:sp>
        <p:nvSpPr>
          <p:cNvPr id="3" name="New shape"/>
          <p:cNvSpPr/>
          <p:nvPr/>
        </p:nvSpPr>
        <p:spPr>
          <a:xfrm>
            <a:off x="834136" y="1871472"/>
            <a:ext cx="1269619" cy="30708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34136" y="1871472"/>
            <a:ext cx="1269619" cy="307086"/>
          </a:xfrm>
          <a:prstGeom prst="rect">
            <a:avLst/>
          </a:prstGeom>
        </p:spPr>
      </p:pic>
      <p:sp>
        <p:nvSpPr>
          <p:cNvPr id="5" name="New shape"/>
          <p:cNvSpPr/>
          <p:nvPr/>
        </p:nvSpPr>
        <p:spPr>
          <a:xfrm>
            <a:off x="9803638" y="6337300"/>
            <a:ext cx="1883791" cy="34124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FFFFFF"/>
                </a:solidFill>
                <a:latin typeface="Adelle Sans"/>
              </a:rPr>
              <a:t>We simplify complex work.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400050" y="152400"/>
            <a:ext cx="10745597" cy="647700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444444"/>
                </a:solidFill>
                <a:latin typeface="Adelle Sans"/>
              </a:rPr>
              <a:t>Key </a:t>
            </a:r>
            <a:r>
              <a:rPr sz="3200" b="1">
                <a:solidFill>
                  <a:srgbClr val="444444"/>
                </a:solidFill>
                <a:latin typeface="Adelle Sans"/>
              </a:rPr>
              <a:t>Platf</a:t>
            </a:r>
            <a:r>
              <a:rPr sz="3200" b="1">
                <a:solidFill>
                  <a:srgbClr val="444444"/>
                </a:solidFill>
                <a:latin typeface="Adelle Sans"/>
              </a:rPr>
              <a:t>orm</a:t>
            </a:r>
            <a:r>
              <a:rPr sz="3200" b="1">
                <a:solidFill>
                  <a:srgbClr val="444444"/>
                </a:solidFill>
                <a:latin typeface="Adelle Sans"/>
              </a:rPr>
              <a:t> Deliverables</a:t>
            </a:r>
          </a:p>
        </p:txBody>
      </p:sp>
      <p:sp>
        <p:nvSpPr>
          <p:cNvPr id="3" name="New shape"/>
          <p:cNvSpPr/>
          <p:nvPr/>
        </p:nvSpPr>
        <p:spPr>
          <a:xfrm>
            <a:off x="5656453" y="84582"/>
            <a:ext cx="6410706" cy="106159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>
                <a:solidFill>
                  <a:srgbClr val="333333"/>
                </a:solidFill>
                <a:latin typeface="Adelle Sans"/>
              </a:rPr>
              <a:t>At the start of the implementation project, Workiva </a:t>
            </a:r>
            <a:r>
              <a:rPr sz="1000">
                <a:solidFill>
                  <a:srgbClr val="333333"/>
                </a:solidFill>
                <a:latin typeface="Adelle Sans"/>
              </a:rPr>
              <a:t>requires source documentation and source files </a:t>
            </a:r>
            <a:r>
              <a:rPr sz="1000">
                <a:solidFill>
                  <a:srgbClr val="333333"/>
                </a:solidFill>
                <a:latin typeface="Adelle Sans"/>
              </a:rPr>
              <a:t>related to the </a:t>
            </a:r>
            <a:r>
              <a:rPr sz="1000">
                <a:solidFill>
                  <a:srgbClr val="333333"/>
                </a:solidFill>
                <a:latin typeface="Adelle Sans"/>
              </a:rPr>
              <a:t>four</a:t>
            </a:r>
            <a:r>
              <a:rPr sz="1000">
                <a:solidFill>
                  <a:srgbClr val="333333"/>
                </a:solidFill>
                <a:latin typeface="Adelle Sans"/>
              </a:rPr>
              <a:t> key deliverables of the project: </a:t>
            </a:r>
            <a:r>
              <a:rPr sz="1000">
                <a:solidFill>
                  <a:srgbClr val="333333"/>
                </a:solidFill>
                <a:latin typeface="Adelle Sans"/>
              </a:rPr>
              <a:t>1) ESG Report Build</a:t>
            </a:r>
            <a:r>
              <a:rPr sz="1000">
                <a:solidFill>
                  <a:srgbClr val="333333"/>
                </a:solidFill>
                <a:latin typeface="Adelle Sans"/>
              </a:rPr>
              <a:t> 2) Fr</a:t>
            </a:r>
            <a:r>
              <a:rPr sz="1000">
                <a:solidFill>
                  <a:srgbClr val="333333"/>
                </a:solidFill>
                <a:latin typeface="Adelle Sans"/>
              </a:rPr>
              <a:t>amework Management 3) ESG Data Col</a:t>
            </a:r>
            <a:r>
              <a:rPr sz="1000">
                <a:solidFill>
                  <a:srgbClr val="333333"/>
                </a:solidFill>
                <a:latin typeface="Adelle Sans"/>
              </a:rPr>
              <a:t>lection Templates</a:t>
            </a:r>
            <a:r>
              <a:rPr sz="1000">
                <a:solidFill>
                  <a:srgbClr val="333333"/>
                </a:solidFill>
                <a:latin typeface="Adelle Sans"/>
              </a:rPr>
              <a:t>, 4) Proce</a:t>
            </a:r>
            <a:r>
              <a:rPr sz="1000">
                <a:solidFill>
                  <a:srgbClr val="333333"/>
                </a:solidFill>
                <a:latin typeface="Adelle Sans"/>
              </a:rPr>
              <a:t>ss </a:t>
            </a:r>
            <a:r>
              <a:rPr sz="1000">
                <a:solidFill>
                  <a:srgbClr val="333333"/>
                </a:solidFill>
                <a:latin typeface="Adelle Sans"/>
              </a:rPr>
              <a:t>&amp;</a:t>
            </a:r>
            <a:r>
              <a:rPr sz="1000">
                <a:solidFill>
                  <a:srgbClr val="333333"/>
                </a:solidFill>
                <a:latin typeface="Adelle Sans"/>
              </a:rPr>
              <a:t> </a:t>
            </a:r>
            <a:r>
              <a:rPr sz="1000">
                <a:solidFill>
                  <a:srgbClr val="333333"/>
                </a:solidFill>
                <a:latin typeface="Adelle Sans"/>
              </a:rPr>
              <a:t>People</a:t>
            </a:r>
            <a:r>
              <a:rPr sz="1000">
                <a:solidFill>
                  <a:srgbClr val="333333"/>
                </a:solidFill>
                <a:latin typeface="Adelle Sans"/>
              </a:rPr>
              <a:t>. 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>
                <a:solidFill>
                  <a:srgbClr val="333333"/>
                </a:solidFill>
                <a:latin typeface="Adelle Sans"/>
              </a:rPr>
              <a:t>Based </a:t>
            </a:r>
            <a:r>
              <a:rPr sz="1000">
                <a:solidFill>
                  <a:srgbClr val="333333"/>
                </a:solidFill>
                <a:latin typeface="Adelle Sans"/>
              </a:rPr>
              <a:t>on the scope of you </a:t>
            </a:r>
            <a:r>
              <a:rPr sz="1000">
                <a:solidFill>
                  <a:srgbClr val="333333"/>
                </a:solidFill>
                <a:latin typeface="Adelle Sans"/>
              </a:rPr>
              <a:t>project, </a:t>
            </a:r>
            <a:r>
              <a:rPr sz="1000">
                <a:solidFill>
                  <a:srgbClr val="333333"/>
                </a:solidFill>
                <a:latin typeface="Adelle Sans"/>
              </a:rPr>
              <a:t>your </a:t>
            </a:r>
            <a:r>
              <a:rPr sz="1000">
                <a:solidFill>
                  <a:srgbClr val="333333"/>
                </a:solidFill>
                <a:latin typeface="Adelle Sans"/>
              </a:rPr>
              <a:t>Workiva </a:t>
            </a:r>
            <a:r>
              <a:rPr sz="1000">
                <a:solidFill>
                  <a:srgbClr val="333333"/>
                </a:solidFill>
                <a:latin typeface="Adelle Sans"/>
              </a:rPr>
              <a:t>Solution Architect</a:t>
            </a:r>
            <a:r>
              <a:rPr sz="1000">
                <a:solidFill>
                  <a:srgbClr val="333333"/>
                </a:solidFill>
                <a:latin typeface="Adelle Sans"/>
              </a:rPr>
              <a:t>(</a:t>
            </a:r>
            <a:r>
              <a:rPr sz="1000">
                <a:solidFill>
                  <a:srgbClr val="333333"/>
                </a:solidFill>
                <a:latin typeface="Adelle Sans"/>
              </a:rPr>
              <a:t>s</a:t>
            </a:r>
            <a:r>
              <a:rPr sz="1000">
                <a:solidFill>
                  <a:srgbClr val="333333"/>
                </a:solidFill>
                <a:latin typeface="Adelle Sans"/>
              </a:rPr>
              <a:t>)</a:t>
            </a:r>
            <a:r>
              <a:rPr sz="1000">
                <a:solidFill>
                  <a:srgbClr val="333333"/>
                </a:solidFill>
                <a:latin typeface="Adelle Sans"/>
              </a:rPr>
              <a:t> will ind</a:t>
            </a:r>
            <a:r>
              <a:rPr sz="1000">
                <a:solidFill>
                  <a:srgbClr val="333333"/>
                </a:solidFill>
                <a:latin typeface="Adelle Sans"/>
              </a:rPr>
              <a:t>icate </a:t>
            </a:r>
            <a:r>
              <a:rPr sz="1000">
                <a:solidFill>
                  <a:srgbClr val="333333"/>
                </a:solidFill>
                <a:latin typeface="Adelle Sans"/>
              </a:rPr>
              <a:t>for which of </a:t>
            </a:r>
            <a:r>
              <a:rPr sz="1000">
                <a:solidFill>
                  <a:srgbClr val="333333"/>
                </a:solidFill>
                <a:latin typeface="Adelle Sans"/>
              </a:rPr>
              <a:t>these categories information</a:t>
            </a:r>
            <a:r>
              <a:rPr sz="1000">
                <a:solidFill>
                  <a:srgbClr val="333333"/>
                </a:solidFill>
                <a:latin typeface="Adelle Sans"/>
              </a:rPr>
              <a:t> </a:t>
            </a:r>
            <a:r>
              <a:rPr sz="1000">
                <a:solidFill>
                  <a:srgbClr val="333333"/>
                </a:solidFill>
                <a:latin typeface="Adelle Sans"/>
              </a:rPr>
              <a:t>is</a:t>
            </a:r>
            <a:r>
              <a:rPr sz="1000">
                <a:solidFill>
                  <a:srgbClr val="333333"/>
                </a:solidFill>
                <a:latin typeface="Adelle Sans"/>
              </a:rPr>
              <a:t> required</a:t>
            </a:r>
            <a:r>
              <a:rPr sz="1000">
                <a:solidFill>
                  <a:srgbClr val="333333"/>
                </a:solidFill>
                <a:latin typeface="Adelle Sans"/>
              </a:rPr>
              <a:t>.</a:t>
            </a:r>
            <a:r>
              <a:rPr sz="1000">
                <a:solidFill>
                  <a:srgbClr val="333333"/>
                </a:solidFill>
                <a:latin typeface="Adelle Sans"/>
              </a:rPr>
              <a:t> The next slide ha</a:t>
            </a:r>
            <a:r>
              <a:rPr sz="1000">
                <a:solidFill>
                  <a:srgbClr val="333333"/>
                </a:solidFill>
                <a:latin typeface="Adelle Sans"/>
              </a:rPr>
              <a:t>s a det</a:t>
            </a:r>
            <a:r>
              <a:rPr sz="1000">
                <a:solidFill>
                  <a:srgbClr val="333333"/>
                </a:solidFill>
                <a:latin typeface="Adelle Sans"/>
              </a:rPr>
              <a:t>ail</a:t>
            </a:r>
            <a:r>
              <a:rPr sz="1000">
                <a:solidFill>
                  <a:srgbClr val="333333"/>
                </a:solidFill>
                <a:latin typeface="Adelle Sans"/>
              </a:rPr>
              <a:t>e</a:t>
            </a:r>
            <a:r>
              <a:rPr sz="1000">
                <a:solidFill>
                  <a:srgbClr val="333333"/>
                </a:solidFill>
                <a:latin typeface="Adelle Sans"/>
              </a:rPr>
              <a:t>d </a:t>
            </a:r>
            <a:r>
              <a:rPr sz="1000">
                <a:solidFill>
                  <a:srgbClr val="333333"/>
                </a:solidFill>
                <a:latin typeface="Adelle Sans"/>
              </a:rPr>
              <a:t>breakdown of all useful source</a:t>
            </a:r>
            <a:r>
              <a:rPr sz="1000">
                <a:solidFill>
                  <a:srgbClr val="333333"/>
                </a:solidFill>
                <a:latin typeface="Adelle Sans"/>
              </a:rPr>
              <a:t> </a:t>
            </a:r>
            <a:r>
              <a:rPr sz="1000">
                <a:solidFill>
                  <a:srgbClr val="333333"/>
                </a:solidFill>
                <a:latin typeface="Adelle Sans"/>
              </a:rPr>
              <a:t>documentation/files required per deliverable.</a:t>
            </a:r>
          </a:p>
        </p:txBody>
      </p:sp>
      <p:sp>
        <p:nvSpPr>
          <p:cNvPr id="4" name="New shape"/>
          <p:cNvSpPr/>
          <p:nvPr/>
        </p:nvSpPr>
        <p:spPr>
          <a:xfrm>
            <a:off x="225171" y="6314567"/>
            <a:ext cx="10359009" cy="46799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i="1">
                <a:solidFill>
                  <a:srgbClr val="333333"/>
                </a:solidFill>
                <a:latin typeface="Adelle Sans"/>
              </a:rPr>
              <a:t>Note: the reports/frameworks/standards/surveys depicted on this page are not representative of the scope of </a:t>
            </a:r>
            <a:r>
              <a:rPr sz="1100" i="1">
                <a:solidFill>
                  <a:srgbClr val="333333"/>
                </a:solidFill>
                <a:latin typeface="Adelle Sans"/>
              </a:rPr>
              <a:t>this</a:t>
            </a:r>
            <a:r>
              <a:rPr sz="1100" i="1">
                <a:solidFill>
                  <a:srgbClr val="333333"/>
                </a:solidFill>
                <a:latin typeface="Adelle Sans"/>
              </a:rPr>
              <a:t> specific project; </a:t>
            </a:r>
            <a:r>
              <a:rPr sz="1100" i="1">
                <a:solidFill>
                  <a:srgbClr val="333333"/>
                </a:solidFill>
                <a:latin typeface="Adelle Sans"/>
              </a:rPr>
              <a:t>the</a:t>
            </a:r>
            <a:r>
              <a:rPr sz="1100" i="1">
                <a:solidFill>
                  <a:srgbClr val="333333"/>
                </a:solidFill>
                <a:latin typeface="Adelle Sans"/>
              </a:rPr>
              <a:t>y</a:t>
            </a:r>
            <a:r>
              <a:rPr sz="1100" i="1">
                <a:solidFill>
                  <a:srgbClr val="333333"/>
                </a:solidFill>
                <a:latin typeface="Adelle Sans"/>
              </a:rPr>
              <a:t> are intended to illust</a:t>
            </a:r>
            <a:r>
              <a:rPr sz="1100" i="1">
                <a:solidFill>
                  <a:srgbClr val="333333"/>
                </a:solidFill>
                <a:latin typeface="Adelle Sans"/>
              </a:rPr>
              <a:t>rate </a:t>
            </a:r>
            <a:r>
              <a:rPr sz="1100" i="1">
                <a:solidFill>
                  <a:srgbClr val="333333"/>
                </a:solidFill>
                <a:latin typeface="Adelle Sans"/>
              </a:rPr>
              <a:t>what each deliverable rep</a:t>
            </a:r>
            <a:r>
              <a:rPr sz="1100" i="1">
                <a:solidFill>
                  <a:srgbClr val="333333"/>
                </a:solidFill>
                <a:latin typeface="Adelle Sans"/>
              </a:rPr>
              <a:t>resents.</a:t>
            </a:r>
          </a:p>
        </p:txBody>
      </p:sp>
      <p:sp>
        <p:nvSpPr>
          <p:cNvPr id="5" name="New shape"/>
          <p:cNvSpPr/>
          <p:nvPr/>
        </p:nvSpPr>
        <p:spPr>
          <a:xfrm>
            <a:off x="7140321" y="3259963"/>
            <a:ext cx="1010666" cy="121793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140321" y="3259963"/>
            <a:ext cx="1010666" cy="1217930"/>
          </a:xfrm>
          <a:prstGeom prst="rect">
            <a:avLst/>
          </a:prstGeom>
        </p:spPr>
      </p:pic>
      <p:sp>
        <p:nvSpPr>
          <p:cNvPr id="7" name="New shape"/>
          <p:cNvSpPr/>
          <p:nvPr/>
        </p:nvSpPr>
        <p:spPr>
          <a:xfrm>
            <a:off x="429387" y="5351272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29387" y="5351272"/>
            <a:ext cx="555879" cy="555752"/>
          </a:xfrm>
          <a:prstGeom prst="rect">
            <a:avLst/>
          </a:prstGeom>
        </p:spPr>
      </p:pic>
      <p:sp>
        <p:nvSpPr>
          <p:cNvPr id="9" name="New shape"/>
          <p:cNvSpPr/>
          <p:nvPr/>
        </p:nvSpPr>
        <p:spPr>
          <a:xfrm>
            <a:off x="86360" y="4180967"/>
            <a:ext cx="941832" cy="273050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3</a:t>
            </a:r>
          </a:p>
        </p:txBody>
      </p:sp>
      <p:sp>
        <p:nvSpPr>
          <p:cNvPr id="10" name="New shape"/>
          <p:cNvSpPr/>
          <p:nvPr/>
        </p:nvSpPr>
        <p:spPr>
          <a:xfrm>
            <a:off x="1154811" y="2310638"/>
            <a:ext cx="941832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2</a:t>
            </a:r>
          </a:p>
        </p:txBody>
      </p:sp>
      <p:sp>
        <p:nvSpPr>
          <p:cNvPr id="11" name="New shape"/>
          <p:cNvSpPr/>
          <p:nvPr/>
        </p:nvSpPr>
        <p:spPr>
          <a:xfrm>
            <a:off x="1097661" y="4173220"/>
            <a:ext cx="1094359" cy="295656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3</a:t>
            </a:r>
          </a:p>
        </p:txBody>
      </p:sp>
      <p:sp>
        <p:nvSpPr>
          <p:cNvPr id="12" name="New shape"/>
          <p:cNvSpPr/>
          <p:nvPr/>
        </p:nvSpPr>
        <p:spPr>
          <a:xfrm>
            <a:off x="232283" y="1804289"/>
            <a:ext cx="1754378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1.1 Unstructured Data</a:t>
            </a:r>
          </a:p>
        </p:txBody>
      </p:sp>
      <p:sp>
        <p:nvSpPr>
          <p:cNvPr id="13" name="New shape"/>
          <p:cNvSpPr/>
          <p:nvPr/>
        </p:nvSpPr>
        <p:spPr>
          <a:xfrm>
            <a:off x="27559" y="2331847"/>
            <a:ext cx="941832" cy="370205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1</a:t>
            </a:r>
          </a:p>
        </p:txBody>
      </p:sp>
      <p:sp>
        <p:nvSpPr>
          <p:cNvPr id="14" name="New shape"/>
          <p:cNvSpPr/>
          <p:nvPr/>
        </p:nvSpPr>
        <p:spPr>
          <a:xfrm>
            <a:off x="733171" y="2965577"/>
            <a:ext cx="694182" cy="686435"/>
          </a:xfrm>
          <a:prstGeom prst="ellipse">
            <a:avLst/>
          </a:prstGeom>
          <a:ln w="12700">
            <a:miter/>
          </a:ln>
        </p:spPr>
        <p:style>
          <a:lnRef idx="2">
            <a:srgbClr val="BFE4FF"/>
          </a:lnRef>
          <a:fillRef idx="1">
            <a:srgbClr val="66CC00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5" name="New shape"/>
          <p:cNvSpPr/>
          <p:nvPr/>
        </p:nvSpPr>
        <p:spPr>
          <a:xfrm>
            <a:off x="897890" y="3131820"/>
            <a:ext cx="353822" cy="354076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6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97890" y="3131820"/>
            <a:ext cx="353822" cy="354076"/>
          </a:xfrm>
          <a:prstGeom prst="rect">
            <a:avLst/>
          </a:prstGeom>
        </p:spPr>
      </p:pic>
      <p:sp>
        <p:nvSpPr>
          <p:cNvPr id="17" name="New shape"/>
          <p:cNvSpPr/>
          <p:nvPr/>
        </p:nvSpPr>
        <p:spPr>
          <a:xfrm>
            <a:off x="1427353" y="2604135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427353" y="2604135"/>
            <a:ext cx="434848" cy="434975"/>
          </a:xfrm>
          <a:prstGeom prst="rect">
            <a:avLst/>
          </a:prstGeom>
        </p:spPr>
      </p:pic>
      <p:sp>
        <p:nvSpPr>
          <p:cNvPr id="19" name="New shape"/>
          <p:cNvSpPr/>
          <p:nvPr/>
        </p:nvSpPr>
        <p:spPr>
          <a:xfrm>
            <a:off x="1408303" y="3650996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0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408303" y="3650996"/>
            <a:ext cx="434848" cy="434975"/>
          </a:xfrm>
          <a:prstGeom prst="rect">
            <a:avLst/>
          </a:prstGeom>
        </p:spPr>
      </p:pic>
      <p:sp>
        <p:nvSpPr>
          <p:cNvPr id="21" name="New shape"/>
          <p:cNvSpPr/>
          <p:nvPr/>
        </p:nvSpPr>
        <p:spPr>
          <a:xfrm>
            <a:off x="339852" y="2623185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2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9852" y="2623185"/>
            <a:ext cx="434848" cy="434975"/>
          </a:xfrm>
          <a:prstGeom prst="rect">
            <a:avLst/>
          </a:prstGeom>
        </p:spPr>
      </p:pic>
      <p:sp>
        <p:nvSpPr>
          <p:cNvPr id="23" name="New shape"/>
          <p:cNvSpPr/>
          <p:nvPr/>
        </p:nvSpPr>
        <p:spPr>
          <a:xfrm>
            <a:off x="339852" y="3660521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4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9852" y="3660521"/>
            <a:ext cx="434848" cy="434975"/>
          </a:xfrm>
          <a:prstGeom prst="rect">
            <a:avLst/>
          </a:prstGeom>
        </p:spPr>
      </p:pic>
      <p:sp>
        <p:nvSpPr>
          <p:cNvPr id="25" name="New shape"/>
          <p:cNvSpPr/>
          <p:nvPr/>
        </p:nvSpPr>
        <p:spPr>
          <a:xfrm>
            <a:off x="9867011" y="5823331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Investor Presentation</a:t>
            </a:r>
          </a:p>
        </p:txBody>
      </p:sp>
      <p:cxnSp>
        <p:nvCxnSpPr>
          <p:cNvPr id="26" name="New connector"/>
          <p:cNvCxnSpPr>
            <a:stCxn id="27" idx="3"/>
            <a:endCxn id="29" idx="1"/>
          </p:cNvCxnSpPr>
          <p:nvPr/>
        </p:nvCxnSpPr>
        <p:spPr>
          <a:xfrm flipV="1">
            <a:off x="1124839" y="1575308"/>
            <a:ext cx="9512935" cy="12065"/>
          </a:xfrm>
          <a:prstGeom prst="line">
            <a:avLst/>
          </a:prstGeom>
          <a:ln w="63500">
            <a:miter/>
          </a:ln>
        </p:spPr>
        <p:style>
          <a:lnRef idx="1">
            <a:srgbClr val="66CC66"/>
          </a:lnRef>
          <a:fillRef idx="0">
            <a:srgbClr val="66CC66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New shape"/>
          <p:cNvSpPr/>
          <p:nvPr/>
        </p:nvSpPr>
        <p:spPr>
          <a:xfrm>
            <a:off x="914400" y="1472819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8" name="New shape"/>
          <p:cNvSpPr/>
          <p:nvPr/>
        </p:nvSpPr>
        <p:spPr>
          <a:xfrm>
            <a:off x="4155567" y="1461897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9" name="New shape"/>
          <p:cNvSpPr/>
          <p:nvPr/>
        </p:nvSpPr>
        <p:spPr>
          <a:xfrm>
            <a:off x="10637774" y="1460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30" name="New shape"/>
          <p:cNvSpPr/>
          <p:nvPr/>
        </p:nvSpPr>
        <p:spPr>
          <a:xfrm>
            <a:off x="56896" y="1230503"/>
            <a:ext cx="2104517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1. Data Collection</a:t>
            </a:r>
          </a:p>
        </p:txBody>
      </p:sp>
      <p:sp>
        <p:nvSpPr>
          <p:cNvPr id="31" name="New shape"/>
          <p:cNvSpPr/>
          <p:nvPr/>
        </p:nvSpPr>
        <p:spPr>
          <a:xfrm>
            <a:off x="2706243" y="1217549"/>
            <a:ext cx="316039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2. Frameworks / Standards / Surveys</a:t>
            </a:r>
          </a:p>
        </p:txBody>
      </p:sp>
      <p:sp>
        <p:nvSpPr>
          <p:cNvPr id="32" name="New shape"/>
          <p:cNvSpPr/>
          <p:nvPr/>
        </p:nvSpPr>
        <p:spPr>
          <a:xfrm>
            <a:off x="9850374" y="1217549"/>
            <a:ext cx="1754378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4. Reporting Outputs</a:t>
            </a:r>
          </a:p>
        </p:txBody>
      </p:sp>
      <p:sp>
        <p:nvSpPr>
          <p:cNvPr id="33" name="New shape"/>
          <p:cNvSpPr/>
          <p:nvPr/>
        </p:nvSpPr>
        <p:spPr>
          <a:xfrm>
            <a:off x="2266442" y="4002786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4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266442" y="4002786"/>
            <a:ext cx="687705" cy="636524"/>
          </a:xfrm>
          <a:prstGeom prst="rect">
            <a:avLst/>
          </a:prstGeom>
        </p:spPr>
      </p:pic>
      <p:sp>
        <p:nvSpPr>
          <p:cNvPr id="35" name="New shape"/>
          <p:cNvSpPr/>
          <p:nvPr/>
        </p:nvSpPr>
        <p:spPr>
          <a:xfrm rot="540000">
            <a:off x="1251712" y="2739136"/>
            <a:ext cx="184912" cy="27838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6" name="New picture"/>
          <p:cNvPicPr/>
          <p:nvPr/>
        </p:nvPicPr>
        <p:blipFill>
          <a:blip r:embed="rId7"/>
          <a:stretch>
            <a:fillRect/>
          </a:stretch>
        </p:blipFill>
        <p:spPr>
          <a:xfrm rot="588600">
            <a:off x="1251712" y="2739136"/>
            <a:ext cx="184912" cy="278384"/>
          </a:xfrm>
          <a:prstGeom prst="rect">
            <a:avLst/>
          </a:prstGeom>
        </p:spPr>
      </p:pic>
      <p:sp>
        <p:nvSpPr>
          <p:cNvPr id="37" name="New shape"/>
          <p:cNvSpPr/>
          <p:nvPr/>
        </p:nvSpPr>
        <p:spPr>
          <a:xfrm rot="11160000">
            <a:off x="1429512" y="2990215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8" name="New picture"/>
          <p:cNvPicPr/>
          <p:nvPr/>
        </p:nvPicPr>
        <p:blipFill>
          <a:blip r:embed="rId7"/>
          <a:stretch>
            <a:fillRect/>
          </a:stretch>
        </p:blipFill>
        <p:spPr>
          <a:xfrm rot="11163600">
            <a:off x="1429512" y="2990215"/>
            <a:ext cx="184912" cy="322707"/>
          </a:xfrm>
          <a:prstGeom prst="rect">
            <a:avLst/>
          </a:prstGeom>
        </p:spPr>
      </p:pic>
      <p:sp>
        <p:nvSpPr>
          <p:cNvPr id="39" name="New shape"/>
          <p:cNvSpPr/>
          <p:nvPr/>
        </p:nvSpPr>
        <p:spPr>
          <a:xfrm rot="540000">
            <a:off x="566420" y="3429762"/>
            <a:ext cx="184912" cy="27457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0" name="New picture"/>
          <p:cNvPicPr/>
          <p:nvPr/>
        </p:nvPicPr>
        <p:blipFill>
          <a:blip r:embed="rId7"/>
          <a:stretch>
            <a:fillRect/>
          </a:stretch>
        </p:blipFill>
        <p:spPr>
          <a:xfrm rot="588600">
            <a:off x="566420" y="3429762"/>
            <a:ext cx="184912" cy="274574"/>
          </a:xfrm>
          <a:prstGeom prst="rect">
            <a:avLst/>
          </a:prstGeom>
        </p:spPr>
      </p:pic>
      <p:sp>
        <p:nvSpPr>
          <p:cNvPr id="41" name="New shape"/>
          <p:cNvSpPr/>
          <p:nvPr/>
        </p:nvSpPr>
        <p:spPr>
          <a:xfrm rot="11160000">
            <a:off x="776859" y="3593338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2" name="New picture"/>
          <p:cNvPicPr/>
          <p:nvPr/>
        </p:nvPicPr>
        <p:blipFill>
          <a:blip r:embed="rId7"/>
          <a:stretch>
            <a:fillRect/>
          </a:stretch>
        </p:blipFill>
        <p:spPr>
          <a:xfrm rot="11163600">
            <a:off x="776859" y="3593338"/>
            <a:ext cx="184912" cy="322707"/>
          </a:xfrm>
          <a:prstGeom prst="rect">
            <a:avLst/>
          </a:prstGeom>
        </p:spPr>
      </p:pic>
      <p:sp>
        <p:nvSpPr>
          <p:cNvPr id="43" name="New shape"/>
          <p:cNvSpPr/>
          <p:nvPr/>
        </p:nvSpPr>
        <p:spPr>
          <a:xfrm rot="5700000">
            <a:off x="1417066" y="3425571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4" name="New picture"/>
          <p:cNvPicPr/>
          <p:nvPr/>
        </p:nvPicPr>
        <p:blipFill>
          <a:blip r:embed="rId7"/>
          <a:stretch>
            <a:fillRect/>
          </a:stretch>
        </p:blipFill>
        <p:spPr>
          <a:xfrm rot="5755800">
            <a:off x="1417066" y="3425571"/>
            <a:ext cx="184912" cy="322707"/>
          </a:xfrm>
          <a:prstGeom prst="rect">
            <a:avLst/>
          </a:prstGeom>
        </p:spPr>
      </p:pic>
      <p:sp>
        <p:nvSpPr>
          <p:cNvPr id="45" name="New shape"/>
          <p:cNvSpPr/>
          <p:nvPr/>
        </p:nvSpPr>
        <p:spPr>
          <a:xfrm rot="18120000">
            <a:off x="1255903" y="3560699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6" name="New picture"/>
          <p:cNvPicPr/>
          <p:nvPr/>
        </p:nvPicPr>
        <p:blipFill>
          <a:blip r:embed="rId7"/>
          <a:stretch>
            <a:fillRect/>
          </a:stretch>
        </p:blipFill>
        <p:spPr>
          <a:xfrm rot="18148800">
            <a:off x="1255903" y="3560699"/>
            <a:ext cx="184912" cy="322707"/>
          </a:xfrm>
          <a:prstGeom prst="rect">
            <a:avLst/>
          </a:prstGeom>
        </p:spPr>
      </p:pic>
      <p:sp>
        <p:nvSpPr>
          <p:cNvPr id="47" name="New shape"/>
          <p:cNvSpPr/>
          <p:nvPr/>
        </p:nvSpPr>
        <p:spPr>
          <a:xfrm rot="18120000">
            <a:off x="570484" y="3018790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8" name="New picture"/>
          <p:cNvPicPr/>
          <p:nvPr/>
        </p:nvPicPr>
        <p:blipFill>
          <a:blip r:embed="rId7"/>
          <a:stretch>
            <a:fillRect/>
          </a:stretch>
        </p:blipFill>
        <p:spPr>
          <a:xfrm rot="18148800">
            <a:off x="570484" y="3018790"/>
            <a:ext cx="184912" cy="322707"/>
          </a:xfrm>
          <a:prstGeom prst="rect">
            <a:avLst/>
          </a:prstGeom>
        </p:spPr>
      </p:pic>
      <p:sp>
        <p:nvSpPr>
          <p:cNvPr id="49" name="New shape"/>
          <p:cNvSpPr/>
          <p:nvPr/>
        </p:nvSpPr>
        <p:spPr>
          <a:xfrm rot="5700000">
            <a:off x="776859" y="2702941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0" name="New picture"/>
          <p:cNvPicPr/>
          <p:nvPr/>
        </p:nvPicPr>
        <p:blipFill>
          <a:blip r:embed="rId7"/>
          <a:stretch>
            <a:fillRect/>
          </a:stretch>
        </p:blipFill>
        <p:spPr>
          <a:xfrm rot="5755800">
            <a:off x="776859" y="2702941"/>
            <a:ext cx="184912" cy="322707"/>
          </a:xfrm>
          <a:prstGeom prst="rect">
            <a:avLst/>
          </a:prstGeom>
        </p:spPr>
      </p:pic>
      <p:sp>
        <p:nvSpPr>
          <p:cNvPr id="51" name="New shape"/>
          <p:cNvSpPr/>
          <p:nvPr/>
        </p:nvSpPr>
        <p:spPr>
          <a:xfrm>
            <a:off x="232283" y="4655820"/>
            <a:ext cx="1754378" cy="508508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1.2 Source System Connections</a:t>
            </a:r>
          </a:p>
        </p:txBody>
      </p:sp>
      <p:sp>
        <p:nvSpPr>
          <p:cNvPr id="52" name="New shape"/>
          <p:cNvSpPr/>
          <p:nvPr/>
        </p:nvSpPr>
        <p:spPr>
          <a:xfrm>
            <a:off x="7396607" y="1460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53" name="New shape"/>
          <p:cNvSpPr/>
          <p:nvPr/>
        </p:nvSpPr>
        <p:spPr>
          <a:xfrm>
            <a:off x="6234430" y="1217549"/>
            <a:ext cx="249745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3. Factbook</a:t>
            </a:r>
          </a:p>
        </p:txBody>
      </p:sp>
      <p:sp>
        <p:nvSpPr>
          <p:cNvPr id="54" name="New shape"/>
          <p:cNvSpPr/>
          <p:nvPr/>
        </p:nvSpPr>
        <p:spPr>
          <a:xfrm>
            <a:off x="3197098" y="311340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5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197098" y="3113405"/>
            <a:ext cx="617093" cy="794639"/>
          </a:xfrm>
          <a:prstGeom prst="rect">
            <a:avLst/>
          </a:prstGeom>
        </p:spPr>
      </p:pic>
      <p:sp>
        <p:nvSpPr>
          <p:cNvPr id="56" name="New shape"/>
          <p:cNvSpPr/>
          <p:nvPr/>
        </p:nvSpPr>
        <p:spPr>
          <a:xfrm>
            <a:off x="3236087" y="472528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7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236087" y="4725289"/>
            <a:ext cx="617093" cy="794639"/>
          </a:xfrm>
          <a:prstGeom prst="rect">
            <a:avLst/>
          </a:prstGeom>
        </p:spPr>
      </p:pic>
      <p:sp>
        <p:nvSpPr>
          <p:cNvPr id="58" name="New shape"/>
          <p:cNvSpPr/>
          <p:nvPr/>
        </p:nvSpPr>
        <p:spPr>
          <a:xfrm>
            <a:off x="4574794" y="311340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9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574794" y="3113405"/>
            <a:ext cx="617093" cy="794639"/>
          </a:xfrm>
          <a:prstGeom prst="rect">
            <a:avLst/>
          </a:prstGeom>
        </p:spPr>
      </p:pic>
      <p:sp>
        <p:nvSpPr>
          <p:cNvPr id="60" name="New shape"/>
          <p:cNvSpPr/>
          <p:nvPr/>
        </p:nvSpPr>
        <p:spPr>
          <a:xfrm>
            <a:off x="1093470" y="5365496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3470" y="5365496"/>
            <a:ext cx="555879" cy="555752"/>
          </a:xfrm>
          <a:prstGeom prst="rect">
            <a:avLst/>
          </a:prstGeom>
        </p:spPr>
      </p:pic>
      <p:sp>
        <p:nvSpPr>
          <p:cNvPr id="62" name="New shape"/>
          <p:cNvSpPr/>
          <p:nvPr/>
        </p:nvSpPr>
        <p:spPr>
          <a:xfrm>
            <a:off x="2903220" y="1804289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2.1 Framework Content &amp; Data Mapping</a:t>
            </a:r>
          </a:p>
        </p:txBody>
      </p:sp>
      <p:sp>
        <p:nvSpPr>
          <p:cNvPr id="63" name="New shape"/>
          <p:cNvSpPr/>
          <p:nvPr/>
        </p:nvSpPr>
        <p:spPr>
          <a:xfrm>
            <a:off x="3202559" y="282867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GRI</a:t>
            </a:r>
          </a:p>
        </p:txBody>
      </p:sp>
      <p:sp>
        <p:nvSpPr>
          <p:cNvPr id="64" name="New shape"/>
          <p:cNvSpPr/>
          <p:nvPr/>
        </p:nvSpPr>
        <p:spPr>
          <a:xfrm>
            <a:off x="3241548" y="551764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SASB</a:t>
            </a:r>
          </a:p>
        </p:txBody>
      </p:sp>
      <p:sp>
        <p:nvSpPr>
          <p:cNvPr id="65" name="New shape"/>
          <p:cNvSpPr/>
          <p:nvPr/>
        </p:nvSpPr>
        <p:spPr>
          <a:xfrm>
            <a:off x="4580255" y="282867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CDP</a:t>
            </a:r>
          </a:p>
        </p:txBody>
      </p:sp>
      <p:sp>
        <p:nvSpPr>
          <p:cNvPr id="66" name="New shape"/>
          <p:cNvSpPr/>
          <p:nvPr/>
        </p:nvSpPr>
        <p:spPr>
          <a:xfrm>
            <a:off x="4574794" y="472528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7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574794" y="4725289"/>
            <a:ext cx="617093" cy="794639"/>
          </a:xfrm>
          <a:prstGeom prst="rect">
            <a:avLst/>
          </a:prstGeom>
        </p:spPr>
      </p:pic>
      <p:sp>
        <p:nvSpPr>
          <p:cNvPr id="68" name="New shape"/>
          <p:cNvSpPr/>
          <p:nvPr/>
        </p:nvSpPr>
        <p:spPr>
          <a:xfrm>
            <a:off x="4580255" y="551764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TCFD</a:t>
            </a:r>
          </a:p>
        </p:txBody>
      </p:sp>
      <p:sp>
        <p:nvSpPr>
          <p:cNvPr id="69" name="New shape"/>
          <p:cNvSpPr/>
          <p:nvPr/>
        </p:nvSpPr>
        <p:spPr>
          <a:xfrm>
            <a:off x="3770884" y="3856990"/>
            <a:ext cx="836422" cy="83642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0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770884" y="3856990"/>
            <a:ext cx="836422" cy="836422"/>
          </a:xfrm>
          <a:prstGeom prst="rect">
            <a:avLst/>
          </a:prstGeom>
        </p:spPr>
      </p:pic>
      <p:sp>
        <p:nvSpPr>
          <p:cNvPr id="71" name="New shape"/>
          <p:cNvSpPr/>
          <p:nvPr/>
        </p:nvSpPr>
        <p:spPr>
          <a:xfrm>
            <a:off x="6319647" y="1783842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3.1 Central Factbook</a:t>
            </a:r>
          </a:p>
        </p:txBody>
      </p:sp>
      <p:sp>
        <p:nvSpPr>
          <p:cNvPr id="72" name="New shape"/>
          <p:cNvSpPr/>
          <p:nvPr/>
        </p:nvSpPr>
        <p:spPr>
          <a:xfrm>
            <a:off x="5866638" y="3999230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3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866638" y="3999230"/>
            <a:ext cx="687705" cy="636524"/>
          </a:xfrm>
          <a:prstGeom prst="rect">
            <a:avLst/>
          </a:prstGeom>
        </p:spPr>
      </p:pic>
      <p:sp>
        <p:nvSpPr>
          <p:cNvPr id="74" name="New shape"/>
          <p:cNvSpPr/>
          <p:nvPr/>
        </p:nvSpPr>
        <p:spPr>
          <a:xfrm>
            <a:off x="6348857" y="2876042"/>
            <a:ext cx="2512949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Performance tables &amp; Indices</a:t>
            </a:r>
          </a:p>
        </p:txBody>
      </p:sp>
      <p:sp>
        <p:nvSpPr>
          <p:cNvPr id="75" name="New shape"/>
          <p:cNvSpPr/>
          <p:nvPr/>
        </p:nvSpPr>
        <p:spPr>
          <a:xfrm>
            <a:off x="7233539" y="4495292"/>
            <a:ext cx="751967" cy="75222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6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233539" y="4495292"/>
            <a:ext cx="751967" cy="752221"/>
          </a:xfrm>
          <a:prstGeom prst="rect">
            <a:avLst/>
          </a:prstGeom>
        </p:spPr>
      </p:pic>
      <p:sp>
        <p:nvSpPr>
          <p:cNvPr id="77" name="New shape"/>
          <p:cNvSpPr/>
          <p:nvPr/>
        </p:nvSpPr>
        <p:spPr>
          <a:xfrm>
            <a:off x="7609586" y="4823841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609586" y="4823841"/>
            <a:ext cx="751967" cy="752221"/>
          </a:xfrm>
          <a:prstGeom prst="rect">
            <a:avLst/>
          </a:prstGeom>
        </p:spPr>
      </p:pic>
      <p:sp>
        <p:nvSpPr>
          <p:cNvPr id="79" name="New shape"/>
          <p:cNvSpPr/>
          <p:nvPr/>
        </p:nvSpPr>
        <p:spPr>
          <a:xfrm>
            <a:off x="7985633" y="5149850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0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985633" y="5149850"/>
            <a:ext cx="751967" cy="752221"/>
          </a:xfrm>
          <a:prstGeom prst="rect">
            <a:avLst/>
          </a:prstGeom>
        </p:spPr>
      </p:pic>
      <p:sp>
        <p:nvSpPr>
          <p:cNvPr id="81" name="New shape"/>
          <p:cNvSpPr/>
          <p:nvPr/>
        </p:nvSpPr>
        <p:spPr>
          <a:xfrm>
            <a:off x="9461373" y="1779270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4.1 Reports</a:t>
            </a:r>
          </a:p>
        </p:txBody>
      </p:sp>
      <p:sp>
        <p:nvSpPr>
          <p:cNvPr id="82" name="New shape"/>
          <p:cNvSpPr/>
          <p:nvPr/>
        </p:nvSpPr>
        <p:spPr>
          <a:xfrm>
            <a:off x="8517890" y="3956939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3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517890" y="3956939"/>
            <a:ext cx="687705" cy="636524"/>
          </a:xfrm>
          <a:prstGeom prst="rect">
            <a:avLst/>
          </a:prstGeom>
        </p:spPr>
      </p:pic>
      <p:sp>
        <p:nvSpPr>
          <p:cNvPr id="84" name="New shape"/>
          <p:cNvSpPr/>
          <p:nvPr/>
        </p:nvSpPr>
        <p:spPr>
          <a:xfrm>
            <a:off x="10066782" y="5290312"/>
            <a:ext cx="562356" cy="53301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5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066782" y="5290312"/>
            <a:ext cx="562356" cy="533019"/>
          </a:xfrm>
          <a:prstGeom prst="rect">
            <a:avLst/>
          </a:prstGeom>
        </p:spPr>
      </p:pic>
      <p:sp>
        <p:nvSpPr>
          <p:cNvPr id="86" name="New shape"/>
          <p:cNvSpPr/>
          <p:nvPr/>
        </p:nvSpPr>
        <p:spPr>
          <a:xfrm>
            <a:off x="10867390" y="5827141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KPI Dashboard</a:t>
            </a:r>
          </a:p>
        </p:txBody>
      </p:sp>
      <p:sp>
        <p:nvSpPr>
          <p:cNvPr id="87" name="New shape"/>
          <p:cNvSpPr/>
          <p:nvPr/>
        </p:nvSpPr>
        <p:spPr>
          <a:xfrm>
            <a:off x="11067161" y="5294122"/>
            <a:ext cx="562356" cy="53301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8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1067161" y="5294122"/>
            <a:ext cx="562356" cy="533019"/>
          </a:xfrm>
          <a:prstGeom prst="rect">
            <a:avLst/>
          </a:prstGeom>
        </p:spPr>
      </p:pic>
      <p:sp>
        <p:nvSpPr>
          <p:cNvPr id="89" name="New shape"/>
          <p:cNvSpPr/>
          <p:nvPr/>
        </p:nvSpPr>
        <p:spPr>
          <a:xfrm>
            <a:off x="10024237" y="2469261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0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024237" y="2469261"/>
            <a:ext cx="539369" cy="656082"/>
          </a:xfrm>
          <a:prstGeom prst="rect">
            <a:avLst/>
          </a:prstGeom>
        </p:spPr>
      </p:pic>
      <p:sp>
        <p:nvSpPr>
          <p:cNvPr id="91" name="New shape"/>
          <p:cNvSpPr/>
          <p:nvPr/>
        </p:nvSpPr>
        <p:spPr>
          <a:xfrm>
            <a:off x="9812909" y="3091688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Report</a:t>
            </a:r>
          </a:p>
        </p:txBody>
      </p:sp>
      <p:sp>
        <p:nvSpPr>
          <p:cNvPr id="92" name="New shape"/>
          <p:cNvSpPr/>
          <p:nvPr/>
        </p:nvSpPr>
        <p:spPr>
          <a:xfrm>
            <a:off x="10976737" y="2469261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3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976737" y="2469261"/>
            <a:ext cx="539369" cy="656082"/>
          </a:xfrm>
          <a:prstGeom prst="rect">
            <a:avLst/>
          </a:prstGeom>
        </p:spPr>
      </p:pic>
      <p:sp>
        <p:nvSpPr>
          <p:cNvPr id="94" name="New shape"/>
          <p:cNvSpPr/>
          <p:nvPr/>
        </p:nvSpPr>
        <p:spPr>
          <a:xfrm>
            <a:off x="10765409" y="3091688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Performance indicators</a:t>
            </a:r>
          </a:p>
        </p:txBody>
      </p:sp>
      <p:sp>
        <p:nvSpPr>
          <p:cNvPr id="95" name="New shape"/>
          <p:cNvSpPr/>
          <p:nvPr/>
        </p:nvSpPr>
        <p:spPr>
          <a:xfrm>
            <a:off x="10024237" y="3902075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6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024237" y="3902075"/>
            <a:ext cx="539369" cy="656082"/>
          </a:xfrm>
          <a:prstGeom prst="rect">
            <a:avLst/>
          </a:prstGeom>
        </p:spPr>
      </p:pic>
      <p:sp>
        <p:nvSpPr>
          <p:cNvPr id="97" name="New shape"/>
          <p:cNvSpPr/>
          <p:nvPr/>
        </p:nvSpPr>
        <p:spPr>
          <a:xfrm>
            <a:off x="9812909" y="4524502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GRI Index</a:t>
            </a:r>
          </a:p>
        </p:txBody>
      </p:sp>
      <p:sp>
        <p:nvSpPr>
          <p:cNvPr id="98" name="New shape"/>
          <p:cNvSpPr/>
          <p:nvPr/>
        </p:nvSpPr>
        <p:spPr>
          <a:xfrm>
            <a:off x="10990580" y="3911092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9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990580" y="3911092"/>
            <a:ext cx="539369" cy="656082"/>
          </a:xfrm>
          <a:prstGeom prst="rect">
            <a:avLst/>
          </a:prstGeom>
        </p:spPr>
      </p:pic>
      <p:sp>
        <p:nvSpPr>
          <p:cNvPr id="100" name="New shape"/>
          <p:cNvSpPr/>
          <p:nvPr/>
        </p:nvSpPr>
        <p:spPr>
          <a:xfrm>
            <a:off x="10684002" y="4533519"/>
            <a:ext cx="1145413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CDP Questionnaire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400050" y="152400"/>
            <a:ext cx="10745597" cy="647700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444444"/>
                </a:solidFill>
                <a:latin typeface="Adelle Sans"/>
              </a:rPr>
              <a:t>Docu</a:t>
            </a:r>
            <a:r>
              <a:rPr sz="3200" b="1">
                <a:solidFill>
                  <a:srgbClr val="444444"/>
                </a:solidFill>
                <a:latin typeface="Adelle Sans"/>
              </a:rPr>
              <a:t>ment Request</a:t>
            </a:r>
            <a:r>
              <a:rPr sz="3200" b="1">
                <a:solidFill>
                  <a:srgbClr val="444444"/>
                </a:solidFill>
                <a:latin typeface="Adelle Sans"/>
              </a:rPr>
              <a:t> C</a:t>
            </a:r>
            <a:r>
              <a:rPr sz="3200" b="1">
                <a:solidFill>
                  <a:srgbClr val="444444"/>
                </a:solidFill>
                <a:latin typeface="Adelle Sans"/>
              </a:rPr>
              <a:t>hecklist</a:t>
            </a:r>
          </a:p>
        </p:txBody>
      </p:sp>
      <p:graphicFrame>
        <p:nvGraphicFramePr>
          <p:cNvPr id="3" name="New Table"/>
          <p:cNvGraphicFramePr>
            <a:graphicFrameLocks noGrp="1"/>
          </p:cNvGraphicFramePr>
          <p:nvPr/>
        </p:nvGraphicFramePr>
        <p:xfrm>
          <a:off x="267843" y="863219"/>
          <a:ext cx="11706225" cy="57880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33625"/>
                <a:gridCol w="485775"/>
                <a:gridCol w="142875"/>
                <a:gridCol w="2333625"/>
                <a:gridCol w="485775"/>
                <a:gridCol w="142875"/>
                <a:gridCol w="2333625"/>
                <a:gridCol w="485775"/>
                <a:gridCol w="142875"/>
                <a:gridCol w="2333625"/>
                <a:gridCol w="485775"/>
              </a:tblGrid>
              <a:tr h="523875">
                <a:tc gridSpan="2"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Adelle Sans"/>
                        </a:rPr>
                        <a:t>1+3. Data Collection &amp; Factbook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solidFill>
                      <a:srgbClr val="8C56EE"/>
                    </a:solidFill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 gridSpan="2"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Adelle Sans"/>
                        </a:rPr>
                        <a:t>2. Frameworks / Standards / Surveys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solidFill>
                      <a:srgbClr val="60C265"/>
                    </a:solidFill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 gridSpan="2">
                  <a:txBody>
                    <a:bodyPr/>
                    <a:lstStyle>
                      <a:defPPr/>
                    </a:lstStyle>
                    <a:p>
                      <a:pPr algn="ctr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Adelle Sans"/>
                        </a:rPr>
                        <a:t>4. Reporting Outputs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solidFill>
                      <a:srgbClr val="FAAC16"/>
                    </a:solidFill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 gridSpan="2"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Adelle Sans"/>
                        </a:rPr>
                        <a:t>People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solidFill>
                      <a:srgbClr val="D76428"/>
                    </a:solidFill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1143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990600"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3.1. 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Existing data collection templates that are used for a) quantitative data collection b) qualitative data collection or combined. 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2.1</a:t>
                      </a: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. 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Document and spreadsheet(s) for each scoped </a:t>
                      </a:r>
                      <a:r>
                        <a:rPr sz="1200" u="sng">
                          <a:solidFill>
                            <a:srgbClr val="000000"/>
                          </a:solidFill>
                          <a:latin typeface="Adelle Sans"/>
                        </a:rPr>
                        <a:t>framework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 with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 full listing of material items for each framework (filled out with prior year's responses if available)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1.1. 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Prior year's version of all output reports in scope of the project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5</a:t>
                      </a: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.1.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 List of key team members on this project with an assigned lead for the following areas:</a:t>
                      </a:r>
                    </a:p>
                    <a:p>
                      <a:pPr marL="228600" lvl="1" indent="-228600"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R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eports</a:t>
                      </a:r>
                    </a:p>
                    <a:p>
                      <a:pPr marL="228600" lvl="1" indent="-228600"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Frameworks</a:t>
                      </a:r>
                    </a:p>
                    <a:p>
                      <a:pPr marL="228600" lvl="1" indent="-228600"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</a:tr>
              <a:tr h="0"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200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200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200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990600"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3.2. 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Central factbook in which all collected ESG data is consolidated/stored (if available)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2.2.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 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Document and spreadsheet(s) for each scoped </a:t>
                      </a:r>
                      <a:r>
                        <a:rPr sz="1200" u="sng">
                          <a:solidFill>
                            <a:srgbClr val="000000"/>
                          </a:solidFill>
                          <a:latin typeface="Adelle Sans"/>
                        </a:rPr>
                        <a:t>questionnaire/survey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 with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 full listing of material items for each framework (filled out with prior year's responses if available)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1.2. 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 Style guide associated with each output report (i.e. brand guidelines, style sheet)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5</a:t>
                      </a: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.2. 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Prepare overview of periods of downtime, unavailable key team members and holidays 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</a:tr>
              <a:tr h="0"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200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200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200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3.3.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 Guidance on how data collection sheets relate to specific framework indicators (if available)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2.3.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 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Framework-to-framework mapping (if available)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☐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200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800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200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endParaRPr sz="1200" b="1">
                        <a:solidFill>
                          <a:srgbClr val="000000"/>
                        </a:solidFill>
                        <a:latin typeface="Adelle Sans"/>
                      </a:endParaRP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Note(s)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Note(s)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l">
                        <a:lnSpc>
                          <a:spcPct val="83000"/>
                        </a:lnSpc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delle Sans"/>
                        </a:rPr>
                        <a:t>Note(s)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990600">
                <a:tc>
                  <a:txBody>
                    <a:bodyPr/>
                    <a:lstStyle>
                      <a:defPPr/>
                    </a:lstStyle>
                    <a:p>
                      <a:pPr marL="228600" lvl="1" indent="-228600"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If some of these items are combined in a single file, please provide your Workiva team with sufficient information to locate each individual item.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marL="228600" lvl="1" indent="-228600"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If some of these items are combined in a single file, please provide your Workiva team with sufficient information to locate each individual </a:t>
                      </a: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item.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marL="228600" lvl="1" indent="-228600"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If no prior year example exists, please provide draft/template/skeleton structure of report</a:t>
                      </a:r>
                    </a:p>
                    <a:p>
                      <a:pPr marL="228600" lvl="1" indent="-228600" algn="l" defTabSz="4572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Please provide in editable format (.docx)</a:t>
                      </a:r>
                    </a:p>
                  </a:txBody>
                  <a:tcPr marL="27432" marR="27432" marB="0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4.14 unknown"/>
  <p:tag name="AS_RELEASE_DATE" val="2020.02.29"/>
  <p:tag name="AS_TITLE" val="Aspose.Slides for Java"/>
  <p:tag name="AS_VERSION" val="20.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34</Paragraphs>
  <Slides>3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baseType="lpstr" size="6"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20.0200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ESG Document Request Guide</dc:title>
  <cp:revision>1</cp:revision>
  <cp:lastPrinted>2021-11-12T13:53:09.632</cp:lastPrinted>
  <dcterms:created xsi:type="dcterms:W3CDTF">2021-11-12T13:53:09Z</dcterms:created>
  <dcterms:modified xsi:type="dcterms:W3CDTF">2021-11-12T13:53:09Z</dcterms:modified>
</cp:coreProperties>
</file>