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3" r:id="rId2"/>
    <p:sldId id="345" r:id="rId3"/>
    <p:sldId id="350" r:id="rId4"/>
    <p:sldId id="352" r:id="rId5"/>
    <p:sldId id="351" r:id="rId6"/>
    <p:sldId id="324" r:id="rId7"/>
    <p:sldId id="353" r:id="rId8"/>
    <p:sldId id="354" r:id="rId9"/>
    <p:sldId id="355" r:id="rId10"/>
    <p:sldId id="3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6E7356-004D-4F9B-B130-3A8D37C65DFB}" v="25" dt="2021-05-10T16:04:48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8EA28-1D7E-4D6A-9918-ABE324AE285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2EBE5-F39C-47D7-812F-88054F0B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4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1F74A-4F0D-4919-8E43-345B0F3337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1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1F74A-4F0D-4919-8E43-345B0F3337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26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1F74A-4F0D-4919-8E43-345B0F3337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5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1F74A-4F0D-4919-8E43-345B0F333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83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1F74A-4F0D-4919-8E43-345B0F3337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45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1F74A-4F0D-4919-8E43-345B0F3337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15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1F74A-4F0D-4919-8E43-345B0F3337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44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1F74A-4F0D-4919-8E43-345B0F3337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01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1F74A-4F0D-4919-8E43-345B0F3337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4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FA84-5365-4409-BB73-E48DE4DB3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4553A-A81A-4E01-B2BB-435F2A0FD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B3354-F11D-43A0-BB6F-3E79ED4A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181-0A59-48EC-B890-C89FFEEB77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B81C5-C0F8-423A-AEAD-B57D204D5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D50D4-6C9A-439D-B505-FA99CACF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667A-5420-4BA4-A392-B12B17EA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2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C8ACC-A1E7-4EDC-B05E-64AF6E59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2D459-1780-47D0-810C-7144BCDBA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41148-9881-41B9-8239-05F738E4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181-0A59-48EC-B890-C89FFEEB77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45646-3110-4192-AEE5-F9426D15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E5D86-C571-459F-BF1B-4C6D25D6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667A-5420-4BA4-A392-B12B17EA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C2F0C9-8B49-47B1-BD07-FE552FAF7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7C61F-E700-41DE-878D-DB444179E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E557C-FA6E-475D-9DBE-C97100DC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181-0A59-48EC-B890-C89FFEEB77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EB701-0B92-49B5-BA32-BE46B41B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9BFC8-CB86-4339-8FE8-C3F6DF40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667A-5420-4BA4-A392-B12B17EA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2E502-B6A5-4FC7-8430-67341DC7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ED943-B807-40CE-B371-F81504417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95168-8A9B-4B20-AD1F-54752809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181-0A59-48EC-B890-C89FFEEB77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54257-609E-4CB7-B980-B6482F5A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E0B43-D767-4832-93F3-0F2C968BF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667A-5420-4BA4-A392-B12B17EA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1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9F9E-5C4A-4ED4-AA4F-9C8EF1CC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F97E-9F95-4DBC-9C80-B948AF90E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163F1-97F8-4A04-8C3A-6709A6A2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181-0A59-48EC-B890-C89FFEEB77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A0FB8-C365-4F4C-A458-2CFAC455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A79BF-0DD6-49DD-8AAC-F2F5920A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667A-5420-4BA4-A392-B12B17EA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2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AD209-57B5-458B-A418-F014674B4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673D4-87ED-4ECA-8D18-534E192AA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6E48E-6D9A-4BDF-A5E4-E82C0B9D8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E30FA-4383-41E0-B937-F8F56136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181-0A59-48EC-B890-C89FFEEB77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4D598-6C33-48F9-BC84-25A8AFD2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B790-AAB3-46E6-92A5-3EFC3956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667A-5420-4BA4-A392-B12B17EA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7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DBC44-A90D-4DC4-A884-A569A631D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B7D00-8780-4571-AC04-4E69368DF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67262-5383-4D6A-B4FE-6D1A6E749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42B82E-08A6-4C56-A004-276583886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33CDAE-F990-4388-9A04-3B5B362F0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C9B174-EA24-41B6-814F-6E4E401A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181-0A59-48EC-B890-C89FFEEB77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0073CC-26D1-4831-9FA0-0A7AD6B8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2504C3-1563-44B0-9535-881B5EB0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667A-5420-4BA4-A392-B12B17EA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5528-D955-4095-8BF6-2050C7564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E11C3A-8121-480D-9B8E-51E38956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181-0A59-48EC-B890-C89FFEEB77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7AB6D-0CB7-424D-BBE6-CFA8B32AF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2F717-9A7A-48FF-90EF-318AE90D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667A-5420-4BA4-A392-B12B17EA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4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03C71-91A0-41F6-AD0D-619BE300C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181-0A59-48EC-B890-C89FFEEB77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BF4FF-A4B4-4CBA-8FA7-4CD0CA14E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BD342-168C-4A4D-A577-43DF8661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667A-5420-4BA4-A392-B12B17EA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EC13-2C3C-4560-9C3B-7E2AB353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25E3F-B378-473C-9948-B1376B5C4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2B1DE-AF49-4EC5-99D0-113AA5D78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F2BA0-9BC8-4306-9D5C-10B3E0FE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181-0A59-48EC-B890-C89FFEEB77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38C12-B7F6-490F-A861-756B86F2E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14474-7EEF-49CD-BC68-8E473D33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667A-5420-4BA4-A392-B12B17EA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EB76E-893C-4F55-9470-DDC1EEA3B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B083F-393D-4E9C-95C1-73E4FC7A0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3CF7D-99BF-4AC8-B18A-4342D4323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7A7E5-E18D-4016-BB81-FDFB4AC9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B181-0A59-48EC-B890-C89FFEEB77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531DB-C3C7-4C82-9B90-FCFE18C8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49037-5884-4609-8398-80819019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667A-5420-4BA4-A392-B12B17EA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2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3D6978-9069-46C8-9144-E745EB48D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F6243-8896-467E-8C96-C3B1C613A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92191-6A5B-419F-B580-75419F8F7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B181-0A59-48EC-B890-C89FFEEB775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4AD05-5706-46AE-B894-947A56BC5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EF231-4586-48FD-B226-A3DB6A661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667A-5420-4BA4-A392-B12B17EA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7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3" descr="Woman in a counter">
            <a:extLst>
              <a:ext uri="{FF2B5EF4-FFF2-40B4-BE49-F238E27FC236}">
                <a16:creationId xmlns:a16="http://schemas.microsoft.com/office/drawing/2014/main" id="{199D4C35-0D2F-4124-B57B-5B75883D9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 b="778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F0C498-4EB1-4935-B101-3483324BDD4F}"/>
              </a:ext>
            </a:extLst>
          </p:cNvPr>
          <p:cNvSpPr/>
          <p:nvPr/>
        </p:nvSpPr>
        <p:spPr>
          <a:xfrm>
            <a:off x="0" y="1917364"/>
            <a:ext cx="6215743" cy="2810140"/>
          </a:xfrm>
          <a:prstGeom prst="rect">
            <a:avLst/>
          </a:prstGeom>
          <a:solidFill>
            <a:srgbClr val="126A7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C71F2-440D-42D7-9E38-7DB6B398BAC2}"/>
              </a:ext>
            </a:extLst>
          </p:cNvPr>
          <p:cNvSpPr txBox="1"/>
          <p:nvPr/>
        </p:nvSpPr>
        <p:spPr>
          <a:xfrm flipH="1">
            <a:off x="1082560" y="2952320"/>
            <a:ext cx="4692943" cy="370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spc="300" dirty="0">
                <a:solidFill>
                  <a:schemeClr val="bg1">
                    <a:lumMod val="95000"/>
                  </a:schemeClr>
                </a:solidFill>
                <a:latin typeface="Manifold CF" panose="00000500000000000000" pitchFamily="50" charset="0"/>
              </a:rPr>
              <a:t>The case for responsible purchasing 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Manifold CF" panose="00000500000000000000" pitchFamily="50" charset="0"/>
            </a:endParaRP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F860229B-709D-32D1-464C-D057412EF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84" y="2493133"/>
            <a:ext cx="26003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8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 of wires showing connections between groups and singles">
            <a:extLst>
              <a:ext uri="{FF2B5EF4-FFF2-40B4-BE49-F238E27FC236}">
                <a16:creationId xmlns:a16="http://schemas.microsoft.com/office/drawing/2014/main" id="{FF133103-35FB-4743-A924-0BB77963DD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b="19615"/>
          <a:stretch/>
        </p:blipFill>
        <p:spPr>
          <a:xfrm>
            <a:off x="0" y="0"/>
            <a:ext cx="12200044" cy="673608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4E17A42-A2B2-44F5-B0D4-E3B3683A7047}"/>
              </a:ext>
            </a:extLst>
          </p:cNvPr>
          <p:cNvSpPr/>
          <p:nvPr/>
        </p:nvSpPr>
        <p:spPr>
          <a:xfrm>
            <a:off x="0" y="6736080"/>
            <a:ext cx="2090057" cy="121920"/>
          </a:xfrm>
          <a:prstGeom prst="rect">
            <a:avLst/>
          </a:prstGeom>
          <a:solidFill>
            <a:srgbClr val="126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28D498-5099-4D76-9938-02907C7413B8}"/>
              </a:ext>
            </a:extLst>
          </p:cNvPr>
          <p:cNvSpPr/>
          <p:nvPr/>
        </p:nvSpPr>
        <p:spPr>
          <a:xfrm>
            <a:off x="2090057" y="6736080"/>
            <a:ext cx="10101943" cy="121920"/>
          </a:xfrm>
          <a:prstGeom prst="rect">
            <a:avLst/>
          </a:prstGeom>
          <a:solidFill>
            <a:srgbClr val="2A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FA52F-9CDC-45B9-9E63-92F1E27D026D}"/>
              </a:ext>
            </a:extLst>
          </p:cNvPr>
          <p:cNvSpPr txBox="1"/>
          <p:nvPr/>
        </p:nvSpPr>
        <p:spPr>
          <a:xfrm>
            <a:off x="89647" y="1676368"/>
            <a:ext cx="3729319" cy="2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25" indent="-238125" algn="ctr">
              <a:lnSpc>
                <a:spcPts val="42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contact [your.email.address] with questions or feedback.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CD5D0C-84F5-4FA7-A738-FC21E145984F}"/>
              </a:ext>
            </a:extLst>
          </p:cNvPr>
          <p:cNvSpPr txBox="1"/>
          <p:nvPr/>
        </p:nvSpPr>
        <p:spPr>
          <a:xfrm>
            <a:off x="5726358" y="5943569"/>
            <a:ext cx="9178787" cy="636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25" indent="-238125" algn="ctr">
              <a:lnSpc>
                <a:spcPts val="4200"/>
              </a:lnSpc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31717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0" descr="Commercial dock with container cargo ship container storage and crane unloading ship">
            <a:extLst>
              <a:ext uri="{FF2B5EF4-FFF2-40B4-BE49-F238E27FC236}">
                <a16:creationId xmlns:a16="http://schemas.microsoft.com/office/drawing/2014/main" id="{3CC3108F-F509-470F-A615-0204CD1F1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3" r="32963"/>
          <a:stretch/>
        </p:blipFill>
        <p:spPr>
          <a:xfrm>
            <a:off x="8034163" y="0"/>
            <a:ext cx="4157837" cy="68558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A3CC6A-63A0-46CA-B10A-4757876B5FB5}"/>
              </a:ext>
            </a:extLst>
          </p:cNvPr>
          <p:cNvSpPr/>
          <p:nvPr/>
        </p:nvSpPr>
        <p:spPr>
          <a:xfrm>
            <a:off x="467922" y="798009"/>
            <a:ext cx="9188376" cy="5005529"/>
          </a:xfrm>
          <a:prstGeom prst="rect">
            <a:avLst/>
          </a:prstGeom>
          <a:solidFill>
            <a:srgbClr val="126A7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1600" b="1">
              <a:solidFill>
                <a:schemeClr val="bg1"/>
              </a:solidFill>
              <a:latin typeface="NexusSerif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224EF-BC25-4F36-85F4-565E6A06BFA4}"/>
              </a:ext>
            </a:extLst>
          </p:cNvPr>
          <p:cNvSpPr txBox="1"/>
          <p:nvPr/>
        </p:nvSpPr>
        <p:spPr>
          <a:xfrm>
            <a:off x="808756" y="1218487"/>
            <a:ext cx="8441797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25" indent="-238125">
              <a:lnSpc>
                <a:spcPts val="4200"/>
              </a:lnSpc>
            </a:pPr>
            <a:r>
              <a:rPr lang="en-US" sz="4400" dirty="0">
                <a:solidFill>
                  <a:schemeClr val="bg1"/>
                </a:solidFill>
                <a:latin typeface="Manifold CF" panose="00000500000000000000" pitchFamily="50" charset="0"/>
              </a:rPr>
              <a:t>Responsible Purchasing</a:t>
            </a:r>
          </a:p>
          <a:p>
            <a:pPr>
              <a:lnSpc>
                <a:spcPts val="4200"/>
              </a:lnSpc>
            </a:pPr>
            <a:endParaRPr lang="en-US" sz="2800" dirty="0">
              <a:solidFill>
                <a:schemeClr val="bg1"/>
              </a:solidFill>
              <a:latin typeface="Manifold CF" panose="00000500000000000000" pitchFamily="50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Manifold CF" panose="00000500000000000000" pitchFamily="50" charset="0"/>
              </a:rPr>
              <a:t>In most organizations, the bulk of social and environmental impacts occurs in the supply chain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Manifold CF" panose="00000500000000000000" pitchFamily="50" charset="0"/>
              </a:rPr>
              <a:t>Responsible purchasing involves supplier risk assessments, continuous engagement and clear improvement objectives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Manifold CF" panose="00000500000000000000" pitchFamily="50" charset="0"/>
              </a:rPr>
              <a:t>The regulatory landscape has evolved to consider supply chain issues, such as modern slavery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Manifold CF" panose="00000500000000000000" pitchFamily="50" charset="0"/>
              </a:rPr>
              <a:t>COVID has highlighted the importance of resilient supply chains</a:t>
            </a:r>
          </a:p>
          <a:p>
            <a:endParaRPr lang="en-US" sz="2000" dirty="0">
              <a:solidFill>
                <a:schemeClr val="bg1"/>
              </a:solidFill>
              <a:latin typeface="Manifold CF" panose="00000500000000000000" pitchFamily="50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Manifold CF" panose="00000500000000000000" pitchFamily="50" charset="0"/>
              </a:rPr>
              <a:t>A supply chain is only as strong as its weakest link.</a:t>
            </a:r>
          </a:p>
          <a:p>
            <a:pPr marL="238125" indent="-238125">
              <a:lnSpc>
                <a:spcPts val="4200"/>
              </a:lnSpc>
            </a:pPr>
            <a:endParaRPr lang="en-US" sz="4800" dirty="0">
              <a:solidFill>
                <a:schemeClr val="bg1"/>
              </a:solidFill>
              <a:latin typeface="Manifold CF" panose="00000500000000000000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E17A42-A2B2-44F5-B0D4-E3B3683A7047}"/>
              </a:ext>
            </a:extLst>
          </p:cNvPr>
          <p:cNvSpPr/>
          <p:nvPr/>
        </p:nvSpPr>
        <p:spPr>
          <a:xfrm>
            <a:off x="0" y="6736080"/>
            <a:ext cx="2090057" cy="121920"/>
          </a:xfrm>
          <a:prstGeom prst="rect">
            <a:avLst/>
          </a:prstGeom>
          <a:solidFill>
            <a:srgbClr val="126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28D498-5099-4D76-9938-02907C7413B8}"/>
              </a:ext>
            </a:extLst>
          </p:cNvPr>
          <p:cNvSpPr/>
          <p:nvPr/>
        </p:nvSpPr>
        <p:spPr>
          <a:xfrm>
            <a:off x="2090057" y="6736080"/>
            <a:ext cx="10101943" cy="121920"/>
          </a:xfrm>
          <a:prstGeom prst="rect">
            <a:avLst/>
          </a:prstGeom>
          <a:solidFill>
            <a:srgbClr val="2A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FCBBA-F686-41CD-806B-031C4E49C00C}"/>
              </a:ext>
            </a:extLst>
          </p:cNvPr>
          <p:cNvSpPr txBox="1"/>
          <p:nvPr/>
        </p:nvSpPr>
        <p:spPr>
          <a:xfrm>
            <a:off x="125128" y="67377"/>
            <a:ext cx="7199697" cy="589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25" indent="-238125">
              <a:lnSpc>
                <a:spcPts val="42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96178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E17A42-A2B2-44F5-B0D4-E3B3683A7047}"/>
              </a:ext>
            </a:extLst>
          </p:cNvPr>
          <p:cNvSpPr/>
          <p:nvPr/>
        </p:nvSpPr>
        <p:spPr>
          <a:xfrm>
            <a:off x="0" y="6736080"/>
            <a:ext cx="2090057" cy="121920"/>
          </a:xfrm>
          <a:prstGeom prst="rect">
            <a:avLst/>
          </a:prstGeom>
          <a:solidFill>
            <a:srgbClr val="126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28D498-5099-4D76-9938-02907C7413B8}"/>
              </a:ext>
            </a:extLst>
          </p:cNvPr>
          <p:cNvSpPr/>
          <p:nvPr/>
        </p:nvSpPr>
        <p:spPr>
          <a:xfrm>
            <a:off x="2090057" y="6736080"/>
            <a:ext cx="10101943" cy="121920"/>
          </a:xfrm>
          <a:prstGeom prst="rect">
            <a:avLst/>
          </a:prstGeom>
          <a:solidFill>
            <a:srgbClr val="2A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FA52F-9CDC-45B9-9E63-92F1E27D026D}"/>
              </a:ext>
            </a:extLst>
          </p:cNvPr>
          <p:cNvSpPr txBox="1"/>
          <p:nvPr/>
        </p:nvSpPr>
        <p:spPr>
          <a:xfrm>
            <a:off x="125128" y="67377"/>
            <a:ext cx="11682559" cy="589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25" indent="-238125">
              <a:lnSpc>
                <a:spcPts val="42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Key Issues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EA89A-ED51-43C0-96AE-342A202C1C62}"/>
              </a:ext>
            </a:extLst>
          </p:cNvPr>
          <p:cNvSpPr/>
          <p:nvPr/>
        </p:nvSpPr>
        <p:spPr>
          <a:xfrm>
            <a:off x="569745" y="1081576"/>
            <a:ext cx="3395434" cy="521446"/>
          </a:xfrm>
          <a:prstGeom prst="rect">
            <a:avLst/>
          </a:prstGeom>
          <a:solidFill>
            <a:srgbClr val="FF787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Manifold CF" panose="00000500000000000000" pitchFamily="50" charset="0"/>
              </a:rPr>
              <a:t>Disruption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CDFB09-D00A-4BAC-BAF3-1034BC0CDD30}"/>
              </a:ext>
            </a:extLst>
          </p:cNvPr>
          <p:cNvSpPr/>
          <p:nvPr/>
        </p:nvSpPr>
        <p:spPr>
          <a:xfrm>
            <a:off x="569745" y="1603021"/>
            <a:ext cx="3395434" cy="2362310"/>
          </a:xfrm>
          <a:prstGeom prst="rect">
            <a:avLst/>
          </a:prstGeom>
          <a:solidFill>
            <a:srgbClr val="F2F0E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75% of Companies in the Institute for Supply Chain Management’s COVID Survey Reported Supply Chain Disruptions </a:t>
            </a:r>
          </a:p>
          <a:p>
            <a:pPr algn="l"/>
            <a:r>
              <a:rPr lang="en-US" sz="1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(Source: Industry Week)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AACC4-CFBF-4A1B-95FF-F942FC324D7F}"/>
              </a:ext>
            </a:extLst>
          </p:cNvPr>
          <p:cNvSpPr/>
          <p:nvPr/>
        </p:nvSpPr>
        <p:spPr>
          <a:xfrm>
            <a:off x="4415867" y="1603022"/>
            <a:ext cx="3395434" cy="2362309"/>
          </a:xfrm>
          <a:prstGeom prst="rect">
            <a:avLst/>
          </a:prstGeom>
          <a:solidFill>
            <a:srgbClr val="F2F0E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 to hazardous materials rules, supply chain human rights laws are being adopted around the globe. In the U.S., the bipartisan Slave-Free Business Certification Act was introduced to Congress in 2020.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9A8720-EBEA-4999-9BCA-2AC123131A78}"/>
              </a:ext>
            </a:extLst>
          </p:cNvPr>
          <p:cNvSpPr/>
          <p:nvPr/>
        </p:nvSpPr>
        <p:spPr>
          <a:xfrm>
            <a:off x="4415865" y="1081576"/>
            <a:ext cx="3395436" cy="521446"/>
          </a:xfrm>
          <a:prstGeom prst="rect">
            <a:avLst/>
          </a:prstGeom>
          <a:solidFill>
            <a:srgbClr val="C7BD9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Manifold CF" panose="00000500000000000000" pitchFamily="50" charset="0"/>
              </a:rPr>
              <a:t>Regulation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22C800-AF7E-4472-9010-C356EB6BAC94}"/>
              </a:ext>
            </a:extLst>
          </p:cNvPr>
          <p:cNvSpPr/>
          <p:nvPr/>
        </p:nvSpPr>
        <p:spPr>
          <a:xfrm>
            <a:off x="8261989" y="1603021"/>
            <a:ext cx="3395434" cy="2362309"/>
          </a:xfrm>
          <a:prstGeom prst="rect">
            <a:avLst/>
          </a:prstGeom>
          <a:solidFill>
            <a:srgbClr val="F2F0E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three-fourths (86%) of shoppers think transparency is more important than ever, and 73% are willing to pay more for products that are reliably transparent. </a:t>
            </a:r>
          </a:p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Thomas)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10F483-BD58-4B57-8321-47688EE1D63C}"/>
              </a:ext>
            </a:extLst>
          </p:cNvPr>
          <p:cNvSpPr/>
          <p:nvPr/>
        </p:nvSpPr>
        <p:spPr>
          <a:xfrm>
            <a:off x="8261987" y="1081576"/>
            <a:ext cx="3395436" cy="521446"/>
          </a:xfrm>
          <a:prstGeom prst="rect">
            <a:avLst/>
          </a:prstGeom>
          <a:solidFill>
            <a:srgbClr val="91E3E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Manifold CF" panose="00000500000000000000" pitchFamily="50" charset="0"/>
              </a:rPr>
              <a:t>Stakeholder Expectations</a:t>
            </a:r>
          </a:p>
        </p:txBody>
      </p:sp>
      <p:pic>
        <p:nvPicPr>
          <p:cNvPr id="3" name="Graphic 2" descr="Slippery Road outline">
            <a:extLst>
              <a:ext uri="{FF2B5EF4-FFF2-40B4-BE49-F238E27FC236}">
                <a16:creationId xmlns:a16="http://schemas.microsoft.com/office/drawing/2014/main" id="{7CFDE657-BB09-451D-B640-661726BE7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238" y="1174665"/>
            <a:ext cx="335508" cy="335508"/>
          </a:xfrm>
          <a:prstGeom prst="rect">
            <a:avLst/>
          </a:prstGeom>
        </p:spPr>
      </p:pic>
      <p:pic>
        <p:nvPicPr>
          <p:cNvPr id="5" name="Graphic 4" descr="Gavel outline">
            <a:extLst>
              <a:ext uri="{FF2B5EF4-FFF2-40B4-BE49-F238E27FC236}">
                <a16:creationId xmlns:a16="http://schemas.microsoft.com/office/drawing/2014/main" id="{008EEBAF-9577-432A-9B33-0D09E2A8C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7089" y="1162534"/>
            <a:ext cx="335508" cy="335508"/>
          </a:xfrm>
          <a:prstGeom prst="rect">
            <a:avLst/>
          </a:prstGeom>
        </p:spPr>
      </p:pic>
      <p:pic>
        <p:nvPicPr>
          <p:cNvPr id="15" name="Graphic 14" descr="Users outline">
            <a:extLst>
              <a:ext uri="{FF2B5EF4-FFF2-40B4-BE49-F238E27FC236}">
                <a16:creationId xmlns:a16="http://schemas.microsoft.com/office/drawing/2014/main" id="{E3335D1C-ABB4-46BB-BB7E-9F551A8F96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90031" y="1162534"/>
            <a:ext cx="335508" cy="3355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5430E89-976F-4FBB-870E-C320F17CF2D3}"/>
              </a:ext>
            </a:extLst>
          </p:cNvPr>
          <p:cNvSpPr txBox="1"/>
          <p:nvPr/>
        </p:nvSpPr>
        <p:spPr>
          <a:xfrm>
            <a:off x="569745" y="4373771"/>
            <a:ext cx="110876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12529"/>
                </a:solidFill>
                <a:effectLst/>
                <a:latin typeface="Encode Sans Condensed"/>
              </a:rPr>
              <a:t>MYTH:</a:t>
            </a: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Encode Sans Condensed"/>
              </a:rPr>
              <a:t>People cared less about sustainability during the pandemic.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Encode Sans Condense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212529"/>
                </a:solidFill>
                <a:effectLst/>
                <a:latin typeface="Encode Sans Condensed"/>
              </a:rPr>
              <a:t>According to a </a:t>
            </a:r>
            <a:r>
              <a:rPr lang="en-US" b="0" dirty="0">
                <a:effectLst/>
                <a:latin typeface="Encode Sans Condensed"/>
              </a:rPr>
              <a:t>report</a:t>
            </a:r>
            <a:r>
              <a:rPr lang="en-US" b="0" i="0" dirty="0">
                <a:solidFill>
                  <a:srgbClr val="212529"/>
                </a:solidFill>
                <a:effectLst/>
                <a:latin typeface="Encode Sans Condensed"/>
              </a:rPr>
              <a:t> by Accenture, 45% of consumers have started making more sustainable shopping selections in the wake of COVID-19.</a:t>
            </a:r>
            <a:endParaRPr lang="en-US" dirty="0">
              <a:latin typeface="Encode San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0364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0" descr="Fashion designers working together in their studio">
            <a:extLst>
              <a:ext uri="{FF2B5EF4-FFF2-40B4-BE49-F238E27FC236}">
                <a16:creationId xmlns:a16="http://schemas.microsoft.com/office/drawing/2014/main" id="{3CC3108F-F509-470F-A615-0204CD1F1F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r="59217"/>
          <a:stretch/>
        </p:blipFill>
        <p:spPr>
          <a:xfrm>
            <a:off x="8019700" y="2137"/>
            <a:ext cx="4178743" cy="68558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A3CC6A-63A0-46CA-B10A-4757876B5FB5}"/>
              </a:ext>
            </a:extLst>
          </p:cNvPr>
          <p:cNvSpPr/>
          <p:nvPr/>
        </p:nvSpPr>
        <p:spPr>
          <a:xfrm>
            <a:off x="467922" y="798009"/>
            <a:ext cx="9188376" cy="5005529"/>
          </a:xfrm>
          <a:prstGeom prst="rect">
            <a:avLst/>
          </a:prstGeom>
          <a:solidFill>
            <a:srgbClr val="126A7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1600" b="1">
              <a:solidFill>
                <a:schemeClr val="bg1"/>
              </a:solidFill>
              <a:latin typeface="NexusSerif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224EF-BC25-4F36-85F4-565E6A06BFA4}"/>
              </a:ext>
            </a:extLst>
          </p:cNvPr>
          <p:cNvSpPr txBox="1"/>
          <p:nvPr/>
        </p:nvSpPr>
        <p:spPr>
          <a:xfrm>
            <a:off x="808756" y="1218487"/>
            <a:ext cx="8441797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25" indent="-238125">
              <a:lnSpc>
                <a:spcPts val="4200"/>
              </a:lnSpc>
            </a:pPr>
            <a:r>
              <a:rPr lang="en-US" sz="4000" dirty="0">
                <a:solidFill>
                  <a:schemeClr val="bg1"/>
                </a:solidFill>
                <a:latin typeface="Manifold CF" panose="00000500000000000000" pitchFamily="50" charset="0"/>
              </a:rPr>
              <a:t>Summary of Proven Business Benefits</a:t>
            </a:r>
          </a:p>
          <a:p>
            <a:pPr>
              <a:lnSpc>
                <a:spcPts val="4200"/>
              </a:lnSpc>
            </a:pPr>
            <a:endParaRPr lang="en-US" sz="2800" dirty="0">
              <a:solidFill>
                <a:schemeClr val="bg1"/>
              </a:solidFill>
              <a:latin typeface="Manifold CF" panose="00000500000000000000" pitchFamily="50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Manifold CF" panose="00000500000000000000" pitchFamily="50" charset="0"/>
              </a:rPr>
              <a:t>Increasing sales and profits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Manifold CF" panose="00000500000000000000" pitchFamily="50" charset="0"/>
              </a:rPr>
              <a:t>Minimizing risk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Manifold CF" panose="00000500000000000000" pitchFamily="50" charset="0"/>
              </a:rPr>
              <a:t>Satisfying customers and shareholders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Manifold CF" panose="00000500000000000000" pitchFamily="50" charset="0"/>
              </a:rPr>
              <a:t>Building competitive advantage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Manifold CF" panose="00000500000000000000" pitchFamily="50" charset="0"/>
              </a:rPr>
              <a:t>Reducing costs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Manifold CF" panose="00000500000000000000" pitchFamily="50" charset="0"/>
              </a:rPr>
              <a:t>Strengthening supplier relationships  and performance</a:t>
            </a:r>
            <a:endParaRPr lang="en-US" sz="4800" dirty="0">
              <a:solidFill>
                <a:schemeClr val="bg1"/>
              </a:solidFill>
              <a:latin typeface="Manifold CF" panose="00000500000000000000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E17A42-A2B2-44F5-B0D4-E3B3683A7047}"/>
              </a:ext>
            </a:extLst>
          </p:cNvPr>
          <p:cNvSpPr/>
          <p:nvPr/>
        </p:nvSpPr>
        <p:spPr>
          <a:xfrm>
            <a:off x="0" y="6736080"/>
            <a:ext cx="2090057" cy="121920"/>
          </a:xfrm>
          <a:prstGeom prst="rect">
            <a:avLst/>
          </a:prstGeom>
          <a:solidFill>
            <a:srgbClr val="126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28D498-5099-4D76-9938-02907C7413B8}"/>
              </a:ext>
            </a:extLst>
          </p:cNvPr>
          <p:cNvSpPr/>
          <p:nvPr/>
        </p:nvSpPr>
        <p:spPr>
          <a:xfrm>
            <a:off x="2090057" y="6736080"/>
            <a:ext cx="10101943" cy="121920"/>
          </a:xfrm>
          <a:prstGeom prst="rect">
            <a:avLst/>
          </a:prstGeom>
          <a:solidFill>
            <a:srgbClr val="2A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FCBBA-F686-41CD-806B-031C4E49C00C}"/>
              </a:ext>
            </a:extLst>
          </p:cNvPr>
          <p:cNvSpPr txBox="1"/>
          <p:nvPr/>
        </p:nvSpPr>
        <p:spPr>
          <a:xfrm>
            <a:off x="125128" y="67377"/>
            <a:ext cx="7199697" cy="589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25" indent="-238125">
              <a:lnSpc>
                <a:spcPts val="42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34471-83A5-4AC8-8FD6-C93C54E7B53E}"/>
              </a:ext>
            </a:extLst>
          </p:cNvPr>
          <p:cNvSpPr txBox="1"/>
          <p:nvPr/>
        </p:nvSpPr>
        <p:spPr>
          <a:xfrm>
            <a:off x="3415812" y="5412192"/>
            <a:ext cx="61106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Manifold CF" panose="00000500000000000000" pitchFamily="50" charset="0"/>
              </a:rPr>
              <a:t>(Source: Sustainable Leadership Council)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9732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E17A42-A2B2-44F5-B0D4-E3B3683A7047}"/>
              </a:ext>
            </a:extLst>
          </p:cNvPr>
          <p:cNvSpPr/>
          <p:nvPr/>
        </p:nvSpPr>
        <p:spPr>
          <a:xfrm>
            <a:off x="0" y="6736080"/>
            <a:ext cx="2090057" cy="121920"/>
          </a:xfrm>
          <a:prstGeom prst="rect">
            <a:avLst/>
          </a:prstGeom>
          <a:solidFill>
            <a:srgbClr val="126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28D498-5099-4D76-9938-02907C7413B8}"/>
              </a:ext>
            </a:extLst>
          </p:cNvPr>
          <p:cNvSpPr/>
          <p:nvPr/>
        </p:nvSpPr>
        <p:spPr>
          <a:xfrm>
            <a:off x="2090057" y="6736080"/>
            <a:ext cx="10101943" cy="121920"/>
          </a:xfrm>
          <a:prstGeom prst="rect">
            <a:avLst/>
          </a:prstGeom>
          <a:solidFill>
            <a:srgbClr val="2A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FA52F-9CDC-45B9-9E63-92F1E27D026D}"/>
              </a:ext>
            </a:extLst>
          </p:cNvPr>
          <p:cNvSpPr txBox="1"/>
          <p:nvPr/>
        </p:nvSpPr>
        <p:spPr>
          <a:xfrm>
            <a:off x="1204546" y="1658784"/>
            <a:ext cx="9178787" cy="274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25" indent="-238125" algn="ctr">
              <a:lnSpc>
                <a:spcPts val="42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MODIFY THE FOLLOWING THREE SLIDES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WITH YOUR OWN DATA. DELETE ANY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NON-APPLICABLE SLIDES. </a:t>
            </a:r>
          </a:p>
          <a:p>
            <a:pPr marL="238125" indent="-238125" algn="ctr">
              <a:lnSpc>
                <a:spcPts val="42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8125" indent="-238125" algn="ctr">
              <a:lnSpc>
                <a:spcPts val="42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108247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20" descr="Sea of buildings at twilight">
            <a:extLst>
              <a:ext uri="{FF2B5EF4-FFF2-40B4-BE49-F238E27FC236}">
                <a16:creationId xmlns:a16="http://schemas.microsoft.com/office/drawing/2014/main" id="{B27DD564-FF8F-4DDE-A41D-D85DBCF8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0" r="29760"/>
          <a:stretch/>
        </p:blipFill>
        <p:spPr>
          <a:xfrm>
            <a:off x="8034163" y="0"/>
            <a:ext cx="4157837" cy="68558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4E17A42-A2B2-44F5-B0D4-E3B3683A7047}"/>
              </a:ext>
            </a:extLst>
          </p:cNvPr>
          <p:cNvSpPr/>
          <p:nvPr/>
        </p:nvSpPr>
        <p:spPr>
          <a:xfrm>
            <a:off x="0" y="6736080"/>
            <a:ext cx="2090057" cy="121920"/>
          </a:xfrm>
          <a:prstGeom prst="rect">
            <a:avLst/>
          </a:prstGeom>
          <a:solidFill>
            <a:srgbClr val="126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28D498-5099-4D76-9938-02907C7413B8}"/>
              </a:ext>
            </a:extLst>
          </p:cNvPr>
          <p:cNvSpPr/>
          <p:nvPr/>
        </p:nvSpPr>
        <p:spPr>
          <a:xfrm>
            <a:off x="2090057" y="6736080"/>
            <a:ext cx="10101943" cy="121920"/>
          </a:xfrm>
          <a:prstGeom prst="rect">
            <a:avLst/>
          </a:prstGeom>
          <a:solidFill>
            <a:srgbClr val="2A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FA52F-9CDC-45B9-9E63-92F1E27D026D}"/>
              </a:ext>
            </a:extLst>
          </p:cNvPr>
          <p:cNvSpPr txBox="1"/>
          <p:nvPr/>
        </p:nvSpPr>
        <p:spPr>
          <a:xfrm>
            <a:off x="146542" y="-3874"/>
            <a:ext cx="7199697" cy="589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25" indent="-238125">
              <a:lnSpc>
                <a:spcPts val="42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3F6D3B-657F-43F8-BE5F-12AF5311D78D}"/>
              </a:ext>
            </a:extLst>
          </p:cNvPr>
          <p:cNvSpPr txBox="1"/>
          <p:nvPr/>
        </p:nvSpPr>
        <p:spPr>
          <a:xfrm>
            <a:off x="4847758" y="958933"/>
            <a:ext cx="2567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Customers who inquired about our sustainability performance in the past 12 months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FCB2B-8F90-47B8-B089-C247A97DF920}"/>
              </a:ext>
            </a:extLst>
          </p:cNvPr>
          <p:cNvSpPr txBox="1"/>
          <p:nvPr/>
        </p:nvSpPr>
        <p:spPr>
          <a:xfrm>
            <a:off x="4847758" y="2909401"/>
            <a:ext cx="2567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Revenue from customers who inquired about our sustainability performance in the past 12 months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3F2329-18EA-49EB-9F01-5F2A3962003F}"/>
              </a:ext>
            </a:extLst>
          </p:cNvPr>
          <p:cNvSpPr txBox="1"/>
          <p:nvPr/>
        </p:nvSpPr>
        <p:spPr>
          <a:xfrm>
            <a:off x="4847758" y="4821849"/>
            <a:ext cx="2905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Requests for proposal/quote containing questions about our sustainability performance in the past 12 months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C1A588-B883-4EA7-BCB9-C2FDC8ADF8B0}"/>
              </a:ext>
            </a:extLst>
          </p:cNvPr>
          <p:cNvSpPr txBox="1"/>
          <p:nvPr/>
        </p:nvSpPr>
        <p:spPr>
          <a:xfrm>
            <a:off x="1431317" y="691965"/>
            <a:ext cx="3416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1,250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671A93-6DF1-4ACF-8BFC-7B60B7ECBE9F}"/>
              </a:ext>
            </a:extLst>
          </p:cNvPr>
          <p:cNvSpPr txBox="1"/>
          <p:nvPr/>
        </p:nvSpPr>
        <p:spPr>
          <a:xfrm>
            <a:off x="462491" y="2613392"/>
            <a:ext cx="4454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$10.5M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DDBBC-A6FC-4E36-87CA-D661A1A98D7E}"/>
              </a:ext>
            </a:extLst>
          </p:cNvPr>
          <p:cNvSpPr txBox="1"/>
          <p:nvPr/>
        </p:nvSpPr>
        <p:spPr>
          <a:xfrm>
            <a:off x="3202554" y="4563860"/>
            <a:ext cx="1645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17277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20" descr="Construction vehicle">
            <a:extLst>
              <a:ext uri="{FF2B5EF4-FFF2-40B4-BE49-F238E27FC236}">
                <a16:creationId xmlns:a16="http://schemas.microsoft.com/office/drawing/2014/main" id="{B27DD564-FF8F-4DDE-A41D-D85DBCF8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1" r="29801"/>
          <a:stretch/>
        </p:blipFill>
        <p:spPr>
          <a:xfrm>
            <a:off x="8034163" y="0"/>
            <a:ext cx="4157837" cy="68558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4E17A42-A2B2-44F5-B0D4-E3B3683A7047}"/>
              </a:ext>
            </a:extLst>
          </p:cNvPr>
          <p:cNvSpPr/>
          <p:nvPr/>
        </p:nvSpPr>
        <p:spPr>
          <a:xfrm>
            <a:off x="0" y="6736080"/>
            <a:ext cx="2090057" cy="121920"/>
          </a:xfrm>
          <a:prstGeom prst="rect">
            <a:avLst/>
          </a:prstGeom>
          <a:solidFill>
            <a:srgbClr val="126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28D498-5099-4D76-9938-02907C7413B8}"/>
              </a:ext>
            </a:extLst>
          </p:cNvPr>
          <p:cNvSpPr/>
          <p:nvPr/>
        </p:nvSpPr>
        <p:spPr>
          <a:xfrm>
            <a:off x="2090057" y="6736080"/>
            <a:ext cx="10101943" cy="121920"/>
          </a:xfrm>
          <a:prstGeom prst="rect">
            <a:avLst/>
          </a:prstGeom>
          <a:solidFill>
            <a:srgbClr val="2A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FA52F-9CDC-45B9-9E63-92F1E27D026D}"/>
              </a:ext>
            </a:extLst>
          </p:cNvPr>
          <p:cNvSpPr txBox="1"/>
          <p:nvPr/>
        </p:nvSpPr>
        <p:spPr>
          <a:xfrm>
            <a:off x="146542" y="-3874"/>
            <a:ext cx="7199697" cy="589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25" indent="-238125">
              <a:lnSpc>
                <a:spcPts val="42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Reputation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3F6D3B-657F-43F8-BE5F-12AF5311D78D}"/>
              </a:ext>
            </a:extLst>
          </p:cNvPr>
          <p:cNvSpPr txBox="1"/>
          <p:nvPr/>
        </p:nvSpPr>
        <p:spPr>
          <a:xfrm>
            <a:off x="4372973" y="979447"/>
            <a:ext cx="3379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Business in markets with compliance requirements for human trafficking or modern slavery or environmental disclosure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FCB2B-8F90-47B8-B089-C247A97DF920}"/>
              </a:ext>
            </a:extLst>
          </p:cNvPr>
          <p:cNvSpPr txBox="1"/>
          <p:nvPr/>
        </p:nvSpPr>
        <p:spPr>
          <a:xfrm>
            <a:off x="4372972" y="2908362"/>
            <a:ext cx="3065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Market capitalization of investors who inquired about our sustainability performance in the past 12 months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3F2329-18EA-49EB-9F01-5F2A3962003F}"/>
              </a:ext>
            </a:extLst>
          </p:cNvPr>
          <p:cNvSpPr txBox="1"/>
          <p:nvPr/>
        </p:nvSpPr>
        <p:spPr>
          <a:xfrm>
            <a:off x="4281806" y="4822221"/>
            <a:ext cx="2905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Key competitors who have launched responsible purchasing programs with full-time staff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C1A588-B883-4EA7-BCB9-C2FDC8ADF8B0}"/>
              </a:ext>
            </a:extLst>
          </p:cNvPr>
          <p:cNvSpPr txBox="1"/>
          <p:nvPr/>
        </p:nvSpPr>
        <p:spPr>
          <a:xfrm>
            <a:off x="1045028" y="693556"/>
            <a:ext cx="4077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$75M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671A93-6DF1-4ACF-8BFC-7B60B7ECBE9F}"/>
              </a:ext>
            </a:extLst>
          </p:cNvPr>
          <p:cNvSpPr txBox="1"/>
          <p:nvPr/>
        </p:nvSpPr>
        <p:spPr>
          <a:xfrm>
            <a:off x="1280176" y="2614245"/>
            <a:ext cx="4454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$50B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DDBBC-A6FC-4E36-87CA-D661A1A98D7E}"/>
              </a:ext>
            </a:extLst>
          </p:cNvPr>
          <p:cNvSpPr txBox="1"/>
          <p:nvPr/>
        </p:nvSpPr>
        <p:spPr>
          <a:xfrm>
            <a:off x="3434470" y="4545222"/>
            <a:ext cx="23507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2478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20" descr="Cargo shipping containers in a pile and on a semi-truck at a harbor">
            <a:extLst>
              <a:ext uri="{FF2B5EF4-FFF2-40B4-BE49-F238E27FC236}">
                <a16:creationId xmlns:a16="http://schemas.microsoft.com/office/drawing/2014/main" id="{B27DD564-FF8F-4DDE-A41D-D85DBCF8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8" r="27258"/>
          <a:stretch/>
        </p:blipFill>
        <p:spPr>
          <a:xfrm>
            <a:off x="8034163" y="0"/>
            <a:ext cx="4157837" cy="68558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4E17A42-A2B2-44F5-B0D4-E3B3683A7047}"/>
              </a:ext>
            </a:extLst>
          </p:cNvPr>
          <p:cNvSpPr/>
          <p:nvPr/>
        </p:nvSpPr>
        <p:spPr>
          <a:xfrm>
            <a:off x="0" y="6736080"/>
            <a:ext cx="2090057" cy="121920"/>
          </a:xfrm>
          <a:prstGeom prst="rect">
            <a:avLst/>
          </a:prstGeom>
          <a:solidFill>
            <a:srgbClr val="126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28D498-5099-4D76-9938-02907C7413B8}"/>
              </a:ext>
            </a:extLst>
          </p:cNvPr>
          <p:cNvSpPr/>
          <p:nvPr/>
        </p:nvSpPr>
        <p:spPr>
          <a:xfrm>
            <a:off x="2090057" y="6736080"/>
            <a:ext cx="10101943" cy="121920"/>
          </a:xfrm>
          <a:prstGeom prst="rect">
            <a:avLst/>
          </a:prstGeom>
          <a:solidFill>
            <a:srgbClr val="2A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FA52F-9CDC-45B9-9E63-92F1E27D026D}"/>
              </a:ext>
            </a:extLst>
          </p:cNvPr>
          <p:cNvSpPr txBox="1"/>
          <p:nvPr/>
        </p:nvSpPr>
        <p:spPr>
          <a:xfrm>
            <a:off x="146542" y="-3874"/>
            <a:ext cx="7199697" cy="589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25" indent="-238125">
              <a:lnSpc>
                <a:spcPts val="42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3F6D3B-657F-43F8-BE5F-12AF5311D78D}"/>
              </a:ext>
            </a:extLst>
          </p:cNvPr>
          <p:cNvSpPr txBox="1"/>
          <p:nvPr/>
        </p:nvSpPr>
        <p:spPr>
          <a:xfrm>
            <a:off x="4372973" y="979447"/>
            <a:ext cx="3379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Procurement spend in countries at risk of corruption, human rights violations and environmental degradation over the past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FCB2B-8F90-47B8-B089-C247A97DF920}"/>
              </a:ext>
            </a:extLst>
          </p:cNvPr>
          <p:cNvSpPr txBox="1"/>
          <p:nvPr/>
        </p:nvSpPr>
        <p:spPr>
          <a:xfrm>
            <a:off x="4372972" y="2908362"/>
            <a:ext cx="3065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Procurement spend in industries at risk of unfair labor practices, human trafficking and pollution over the past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3F2329-18EA-49EB-9F01-5F2A3962003F}"/>
              </a:ext>
            </a:extLst>
          </p:cNvPr>
          <p:cNvSpPr txBox="1"/>
          <p:nvPr/>
        </p:nvSpPr>
        <p:spPr>
          <a:xfrm>
            <a:off x="4281806" y="4822221"/>
            <a:ext cx="2905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Critical suppliers reported disruption in operations due to natural disasters or public health concerns last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C1A588-B883-4EA7-BCB9-C2FDC8ADF8B0}"/>
              </a:ext>
            </a:extLst>
          </p:cNvPr>
          <p:cNvSpPr txBox="1"/>
          <p:nvPr/>
        </p:nvSpPr>
        <p:spPr>
          <a:xfrm>
            <a:off x="1707679" y="702448"/>
            <a:ext cx="4077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$7M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671A93-6DF1-4ACF-8BFC-7B60B7ECBE9F}"/>
              </a:ext>
            </a:extLst>
          </p:cNvPr>
          <p:cNvSpPr txBox="1"/>
          <p:nvPr/>
        </p:nvSpPr>
        <p:spPr>
          <a:xfrm>
            <a:off x="1722234" y="2637007"/>
            <a:ext cx="4454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$4M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DDBBC-A6FC-4E36-87CA-D661A1A98D7E}"/>
              </a:ext>
            </a:extLst>
          </p:cNvPr>
          <p:cNvSpPr txBox="1"/>
          <p:nvPr/>
        </p:nvSpPr>
        <p:spPr>
          <a:xfrm>
            <a:off x="3434470" y="4545222"/>
            <a:ext cx="23507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924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0" descr="Skydivers make a formation above the clouds">
            <a:extLst>
              <a:ext uri="{FF2B5EF4-FFF2-40B4-BE49-F238E27FC236}">
                <a16:creationId xmlns:a16="http://schemas.microsoft.com/office/drawing/2014/main" id="{3CC3108F-F509-470F-A615-0204CD1F1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r="29688"/>
          <a:stretch/>
        </p:blipFill>
        <p:spPr>
          <a:xfrm>
            <a:off x="8019700" y="2137"/>
            <a:ext cx="4178743" cy="68558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A3CC6A-63A0-46CA-B10A-4757876B5FB5}"/>
              </a:ext>
            </a:extLst>
          </p:cNvPr>
          <p:cNvSpPr/>
          <p:nvPr/>
        </p:nvSpPr>
        <p:spPr>
          <a:xfrm>
            <a:off x="467922" y="798009"/>
            <a:ext cx="9188376" cy="5005529"/>
          </a:xfrm>
          <a:prstGeom prst="rect">
            <a:avLst/>
          </a:prstGeom>
          <a:solidFill>
            <a:srgbClr val="126A7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1600" b="1">
              <a:solidFill>
                <a:schemeClr val="bg1"/>
              </a:solidFill>
              <a:latin typeface="NexusSerif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224EF-BC25-4F36-85F4-565E6A06BFA4}"/>
              </a:ext>
            </a:extLst>
          </p:cNvPr>
          <p:cNvSpPr txBox="1"/>
          <p:nvPr/>
        </p:nvSpPr>
        <p:spPr>
          <a:xfrm>
            <a:off x="808757" y="1218487"/>
            <a:ext cx="771099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25" indent="-238125">
              <a:lnSpc>
                <a:spcPts val="4200"/>
              </a:lnSpc>
            </a:pPr>
            <a:r>
              <a:rPr lang="en-US" sz="4000" dirty="0">
                <a:solidFill>
                  <a:schemeClr val="bg1"/>
                </a:solidFill>
                <a:latin typeface="Manifold CF" panose="00000500000000000000" pitchFamily="50" charset="0"/>
              </a:rPr>
              <a:t>Supply chain responsibility means</a:t>
            </a:r>
          </a:p>
          <a:p>
            <a:pPr>
              <a:lnSpc>
                <a:spcPts val="4200"/>
              </a:lnSpc>
            </a:pPr>
            <a:endParaRPr lang="en-US" sz="2800" dirty="0">
              <a:solidFill>
                <a:schemeClr val="bg1"/>
              </a:solidFill>
              <a:latin typeface="Manifold CF" panose="00000500000000000000" pitchFamily="50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Manifold CF" panose="00000500000000000000" pitchFamily="50" charset="0"/>
              </a:rPr>
              <a:t>we engage with suppliers to identify risk and launch corrective actions,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Manifold CF" panose="00000500000000000000" pitchFamily="50" charset="0"/>
              </a:rPr>
              <a:t>we help suppliers reduce risk-related costs to buffer against future price shocks,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Manifold CF" panose="00000500000000000000" pitchFamily="50" charset="0"/>
              </a:rPr>
              <a:t>we set targets to track key supplier performance, and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Manifold CF" panose="00000500000000000000" pitchFamily="50" charset="0"/>
              </a:rPr>
              <a:t>we report outcomes to our stakeholders.</a:t>
            </a:r>
            <a:endParaRPr lang="en-US" sz="4800" dirty="0">
              <a:solidFill>
                <a:schemeClr val="bg1"/>
              </a:solidFill>
              <a:latin typeface="Manifold CF" panose="00000500000000000000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E17A42-A2B2-44F5-B0D4-E3B3683A7047}"/>
              </a:ext>
            </a:extLst>
          </p:cNvPr>
          <p:cNvSpPr/>
          <p:nvPr/>
        </p:nvSpPr>
        <p:spPr>
          <a:xfrm>
            <a:off x="0" y="6736080"/>
            <a:ext cx="2090057" cy="121920"/>
          </a:xfrm>
          <a:prstGeom prst="rect">
            <a:avLst/>
          </a:prstGeom>
          <a:solidFill>
            <a:srgbClr val="126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28D498-5099-4D76-9938-02907C7413B8}"/>
              </a:ext>
            </a:extLst>
          </p:cNvPr>
          <p:cNvSpPr/>
          <p:nvPr/>
        </p:nvSpPr>
        <p:spPr>
          <a:xfrm>
            <a:off x="2090057" y="6736080"/>
            <a:ext cx="10101943" cy="121920"/>
          </a:xfrm>
          <a:prstGeom prst="rect">
            <a:avLst/>
          </a:prstGeom>
          <a:solidFill>
            <a:srgbClr val="2A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FCBBA-F686-41CD-806B-031C4E49C00C}"/>
              </a:ext>
            </a:extLst>
          </p:cNvPr>
          <p:cNvSpPr txBox="1"/>
          <p:nvPr/>
        </p:nvSpPr>
        <p:spPr>
          <a:xfrm>
            <a:off x="125128" y="67377"/>
            <a:ext cx="7199697" cy="589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25" indent="-238125">
              <a:lnSpc>
                <a:spcPts val="42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2830105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6705</TotalTime>
  <Words>492</Words>
  <Application>Microsoft Office PowerPoint</Application>
  <PresentationFormat>Widescreen</PresentationFormat>
  <Paragraphs>75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Encode Sans Condensed</vt:lpstr>
      <vt:lpstr>Manifold CF</vt:lpstr>
      <vt:lpstr>NexusSerif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Constanze Duke</dc:creator>
  <cp:lastModifiedBy>Hana Garfing</cp:lastModifiedBy>
  <cp:revision>2</cp:revision>
  <dcterms:created xsi:type="dcterms:W3CDTF">2021-05-06T00:20:28Z</dcterms:created>
  <dcterms:modified xsi:type="dcterms:W3CDTF">2024-09-26T19:28:04Z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9ffdbf-47b5-4239-bf26-5f509ef6ffd7_Enabled">
    <vt:lpwstr>true</vt:lpwstr>
  </property>
  <property fmtid="{D5CDD505-2E9C-101B-9397-08002B2CF9AE}" pid="3" name="MSIP_Label_7f9ffdbf-47b5-4239-bf26-5f509ef6ffd7_SetDate">
    <vt:lpwstr>2021-05-06T00:20:28Z</vt:lpwstr>
  </property>
  <property fmtid="{D5CDD505-2E9C-101B-9397-08002B2CF9AE}" pid="4" name="MSIP_Label_7f9ffdbf-47b5-4239-bf26-5f509ef6ffd7_Method">
    <vt:lpwstr>Standard</vt:lpwstr>
  </property>
  <property fmtid="{D5CDD505-2E9C-101B-9397-08002B2CF9AE}" pid="5" name="MSIP_Label_7f9ffdbf-47b5-4239-bf26-5f509ef6ffd7_Name">
    <vt:lpwstr>Confidential Team-Only Information</vt:lpwstr>
  </property>
  <property fmtid="{D5CDD505-2E9C-101B-9397-08002B2CF9AE}" pid="6" name="MSIP_Label_7f9ffdbf-47b5-4239-bf26-5f509ef6ffd7_SiteId">
    <vt:lpwstr>2fb73c12-a365-4de3-8d1d-778af6e7f683</vt:lpwstr>
  </property>
  <property fmtid="{D5CDD505-2E9C-101B-9397-08002B2CF9AE}" pid="7" name="MSIP_Label_7f9ffdbf-47b5-4239-bf26-5f509ef6ffd7_ActionId">
    <vt:lpwstr>f129876b-96a6-403c-910a-06b069582e20</vt:lpwstr>
  </property>
  <property fmtid="{D5CDD505-2E9C-101B-9397-08002B2CF9AE}" pid="8" name="MSIP_Label_7f9ffdbf-47b5-4239-bf26-5f509ef6ffd7_ContentBits">
    <vt:lpwstr>0</vt:lpwstr>
  </property>
</Properties>
</file>