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4"/>
  </p:sldMasterIdLst>
  <p:notesMasterIdLst>
    <p:notesMasterId r:id="rId6"/>
  </p:notesMasterIdLst>
  <p:sldIdLst>
    <p:sldId id="256" r:id="rId5"/>
  </p:sldIdLst>
  <p:sldSz cx="12192000" cy="6858000"/>
  <p:notesSz cx="6858000" cy="9144000"/>
  <p:embeddedFontLst>
    <p:embeddedFont>
      <p:font typeface="Lato" panose="020F0502020204030203" pitchFamily="34" charset="0"/>
      <p:regular r:id="rId7"/>
      <p:bold r:id="rId8"/>
      <p:italic r:id="rId9"/>
      <p:boldItalic r:id="rId10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http://customooxmlschemas.google.com/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15" roundtripDataSignature="AMtx7mh7hBtJ7RYCJSjgSGRrEk7l8hGSa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2" d="100"/>
          <a:sy n="92" d="100"/>
        </p:scale>
        <p:origin x="22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2.fntdata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font" Target="fonts/font1.fntdata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customschemas.google.com/relationships/presentationmetadata" Target="metadata"/><Relationship Id="rId10" Type="http://schemas.openxmlformats.org/officeDocument/2006/relationships/font" Target="fonts/font4.fntdata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font" Target="fonts/font3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ge1f83ca37a_0_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2" name="Google Shape;82;ge1f83ca37a_0_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3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3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4" name="Google Shape;14;p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2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1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3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3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1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4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0" name="Google Shape;20;p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5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5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26" name="Google Shape;26;p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6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6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2" name="Google Shape;32;p6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3" name="Google Shape;33;p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7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7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39" name="Google Shape;39;p7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0" name="Google Shape;40;p7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1" name="Google Shape;41;p7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2" name="Google Shape;42;p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8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0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10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7" name="Google Shape;57;p10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58" name="Google Shape;58;p1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1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1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1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4" name="Google Shape;64;p11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5" name="Google Shape;65;p1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2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4" name="Google Shape;84;ge1f83ca37a_0_3"/>
          <p:cNvGrpSpPr/>
          <p:nvPr/>
        </p:nvGrpSpPr>
        <p:grpSpPr>
          <a:xfrm>
            <a:off x="5313575" y="474850"/>
            <a:ext cx="5813026" cy="6134099"/>
            <a:chOff x="5564500" y="423850"/>
            <a:chExt cx="5813026" cy="6134099"/>
          </a:xfrm>
        </p:grpSpPr>
        <p:pic>
          <p:nvPicPr>
            <p:cNvPr id="85" name="Google Shape;85;ge1f83ca37a_0_3"/>
            <p:cNvPicPr preferRelativeResize="0"/>
            <p:nvPr/>
          </p:nvPicPr>
          <p:blipFill>
            <a:blip r:embed="rId3">
              <a:alphaModFix/>
            </a:blip>
            <a:stretch>
              <a:fillRect/>
            </a:stretch>
          </p:blipFill>
          <p:spPr>
            <a:xfrm>
              <a:off x="5564500" y="423850"/>
              <a:ext cx="5813026" cy="6134099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86" name="Google Shape;86;ge1f83ca37a_0_3"/>
            <p:cNvSpPr txBox="1"/>
            <p:nvPr/>
          </p:nvSpPr>
          <p:spPr>
            <a:xfrm>
              <a:off x="5653275" y="642925"/>
              <a:ext cx="1619100" cy="6696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sp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050">
                  <a:solidFill>
                    <a:schemeClr val="lt1"/>
                  </a:solidFill>
                  <a:latin typeface="Lato"/>
                  <a:ea typeface="Lato"/>
                  <a:cs typeface="Lato"/>
                  <a:sym typeface="Lato"/>
                </a:rPr>
                <a:t>Does the supplier operate in a high-risk country or industry</a:t>
              </a:r>
              <a:endParaRPr>
                <a:latin typeface="Lato"/>
                <a:ea typeface="Lato"/>
                <a:cs typeface="Lato"/>
                <a:sym typeface="Lato"/>
              </a:endParaRPr>
            </a:p>
          </p:txBody>
        </p:sp>
        <p:sp>
          <p:nvSpPr>
            <p:cNvPr id="87" name="Google Shape;87;ge1f83ca37a_0_3"/>
            <p:cNvSpPr txBox="1"/>
            <p:nvPr/>
          </p:nvSpPr>
          <p:spPr>
            <a:xfrm>
              <a:off x="9710750" y="638275"/>
              <a:ext cx="1428900" cy="6696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sp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050">
                  <a:solidFill>
                    <a:schemeClr val="lt1"/>
                  </a:solidFill>
                  <a:latin typeface="Lato"/>
                  <a:ea typeface="Lato"/>
                  <a:cs typeface="Lato"/>
                  <a:sym typeface="Lato"/>
                </a:rPr>
                <a:t>High-priority supplier,</a:t>
              </a:r>
              <a:endParaRPr sz="105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endParaRPr>
            </a:p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050">
                  <a:solidFill>
                    <a:schemeClr val="lt1"/>
                  </a:solidFill>
                  <a:latin typeface="Lato"/>
                  <a:ea typeface="Lato"/>
                  <a:cs typeface="Lato"/>
                  <a:sym typeface="Lato"/>
                </a:rPr>
                <a:t>send questionnaire</a:t>
              </a:r>
              <a:endParaRPr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endParaRPr>
            </a:p>
          </p:txBody>
        </p:sp>
        <p:sp>
          <p:nvSpPr>
            <p:cNvPr id="88" name="Google Shape;88;ge1f83ca37a_0_3"/>
            <p:cNvSpPr txBox="1"/>
            <p:nvPr/>
          </p:nvSpPr>
          <p:spPr>
            <a:xfrm>
              <a:off x="7249413" y="1885950"/>
              <a:ext cx="2443200" cy="6696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sp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050">
                  <a:solidFill>
                    <a:schemeClr val="lt1"/>
                  </a:solidFill>
                </a:rPr>
                <a:t>Is the supplier’s annual revenue &gt;$</a:t>
              </a:r>
              <a:r>
                <a:rPr lang="en-US" sz="1050">
                  <a:solidFill>
                    <a:srgbClr val="FFFF00"/>
                  </a:solidFill>
                </a:rPr>
                <a:t>250K</a:t>
              </a:r>
              <a:r>
                <a:rPr lang="en-US" sz="1050">
                  <a:solidFill>
                    <a:schemeClr val="lt1"/>
                  </a:solidFill>
                </a:rPr>
                <a:t> or &gt;</a:t>
              </a:r>
              <a:r>
                <a:rPr lang="en-US" sz="1050">
                  <a:solidFill>
                    <a:srgbClr val="FFFF00"/>
                  </a:solidFill>
                </a:rPr>
                <a:t>20</a:t>
              </a:r>
              <a:r>
                <a:rPr lang="en-US" sz="1050">
                  <a:solidFill>
                    <a:schemeClr val="lt1"/>
                  </a:solidFill>
                </a:rPr>
                <a:t> employees or are they a critical supplier?</a:t>
              </a:r>
              <a:endParaRPr/>
            </a:p>
          </p:txBody>
        </p:sp>
        <p:sp>
          <p:nvSpPr>
            <p:cNvPr id="89" name="Google Shape;89;ge1f83ca37a_0_3"/>
            <p:cNvSpPr txBox="1"/>
            <p:nvPr/>
          </p:nvSpPr>
          <p:spPr>
            <a:xfrm>
              <a:off x="7478013" y="3967150"/>
              <a:ext cx="1986000" cy="6696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sp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050">
                  <a:solidFill>
                    <a:schemeClr val="lt1"/>
                  </a:solidFill>
                </a:rPr>
                <a:t>Has a public search turned up any adverse actions in the past </a:t>
              </a:r>
              <a:r>
                <a:rPr lang="en-US" sz="1050">
                  <a:solidFill>
                    <a:srgbClr val="FFFF00"/>
                  </a:solidFill>
                </a:rPr>
                <a:t>12 months</a:t>
              </a:r>
              <a:r>
                <a:rPr lang="en-US" sz="1050">
                  <a:solidFill>
                    <a:schemeClr val="lt1"/>
                  </a:solidFill>
                </a:rPr>
                <a:t>?</a:t>
              </a:r>
              <a:endParaRPr/>
            </a:p>
          </p:txBody>
        </p:sp>
        <p:sp>
          <p:nvSpPr>
            <p:cNvPr id="90" name="Google Shape;90;ge1f83ca37a_0_3"/>
            <p:cNvSpPr txBox="1"/>
            <p:nvPr/>
          </p:nvSpPr>
          <p:spPr>
            <a:xfrm>
              <a:off x="7478026" y="6062675"/>
              <a:ext cx="2094600" cy="3462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sp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050">
                  <a:solidFill>
                    <a:schemeClr val="lt1"/>
                  </a:solidFill>
                </a:rPr>
                <a:t>Low-priority supplier</a:t>
              </a:r>
              <a:endParaRPr/>
            </a:p>
          </p:txBody>
        </p:sp>
      </p:grpSp>
      <p:sp>
        <p:nvSpPr>
          <p:cNvPr id="91" name="Google Shape;91;ge1f83ca37a_0_3"/>
          <p:cNvSpPr txBox="1"/>
          <p:nvPr/>
        </p:nvSpPr>
        <p:spPr>
          <a:xfrm>
            <a:off x="865350" y="474850"/>
            <a:ext cx="4248300" cy="35240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100" b="1" dirty="0">
                <a:solidFill>
                  <a:srgbClr val="2ABDC3"/>
                </a:solidFill>
                <a:latin typeface="Lato"/>
                <a:ea typeface="Lato"/>
                <a:cs typeface="Lato"/>
                <a:sym typeface="Lato"/>
              </a:rPr>
              <a:t>Supplier Assessment Prioritization Flowchart (Template)</a:t>
            </a:r>
            <a:endParaRPr sz="2100" b="1" dirty="0">
              <a:solidFill>
                <a:srgbClr val="2ABDC3"/>
              </a:solidFill>
              <a:latin typeface="Lato"/>
              <a:ea typeface="Lato"/>
              <a:cs typeface="Lato"/>
              <a:sym typeface="Lat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  <a:p>
            <a:r>
              <a:rPr lang="en-US" dirty="0">
                <a:ea typeface="Lato"/>
                <a:sym typeface="Lato"/>
              </a:rPr>
              <a:t>To determine whether a supplier should be prioritized for your initial risk assessment, use this flow as a template. Adjust data in yellow font as needed. Refer to the “Workiva Carbon list of risk countries and industries" download to determine if this is a risk factor. </a:t>
            </a:r>
          </a:p>
          <a:p>
            <a:r>
              <a:rPr lang="en-US" dirty="0">
                <a:ea typeface="Lato"/>
                <a:sym typeface="Lato"/>
              </a:rPr>
              <a:t>  </a:t>
            </a:r>
            <a:endParaRPr lang="en-US" dirty="0">
              <a:sym typeface="Lato"/>
            </a:endParaRPr>
          </a:p>
          <a:p>
            <a:r>
              <a:rPr lang="en-US" dirty="0">
                <a:ea typeface="Lato"/>
                <a:sym typeface="Lato"/>
              </a:rPr>
              <a:t>Be sure to share the flowchart with your sourcing team for reference. </a:t>
            </a:r>
            <a:endParaRPr lang="en-US" dirty="0">
              <a:sym typeface="Lato"/>
            </a:endParaRPr>
          </a:p>
          <a:p>
            <a:r>
              <a:rPr lang="en-US" dirty="0">
                <a:ea typeface="Lato"/>
                <a:sym typeface="Lato"/>
              </a:rPr>
              <a:t>  </a:t>
            </a:r>
            <a:endParaRPr dirty="0"/>
          </a:p>
        </p:txBody>
      </p:sp>
      <p:pic>
        <p:nvPicPr>
          <p:cNvPr id="1026" name="Picture 2" descr="Logo">
            <a:extLst>
              <a:ext uri="{FF2B5EF4-FFF2-40B4-BE49-F238E27FC236}">
                <a16:creationId xmlns:a16="http://schemas.microsoft.com/office/drawing/2014/main" id="{464CED39-3160-E230-4C90-F07DF154552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95837" y="6380349"/>
            <a:ext cx="2600325" cy="447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2FE28EE1E80794A9220FA0BED159303" ma:contentTypeVersion="13" ma:contentTypeDescription="Create a new document." ma:contentTypeScope="" ma:versionID="33ec7be332dbd76a1e92236b2c3e4df5">
  <xsd:schema xmlns:xsd="http://www.w3.org/2001/XMLSchema" xmlns:xs="http://www.w3.org/2001/XMLSchema" xmlns:p="http://schemas.microsoft.com/office/2006/metadata/properties" xmlns:ns2="f5ecc12e-71d2-4f18-b9bc-61354fb8941c" xmlns:ns3="37b07d8a-b5da-442b-9d1d-fb4cc3aa8d86" targetNamespace="http://schemas.microsoft.com/office/2006/metadata/properties" ma:root="true" ma:fieldsID="fe3f944fc9c54cad77de4043d545a394" ns2:_="" ns3:_="">
    <xsd:import namespace="f5ecc12e-71d2-4f18-b9bc-61354fb8941c"/>
    <xsd:import namespace="37b07d8a-b5da-442b-9d1d-fb4cc3aa8d8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OCR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5ecc12e-71d2-4f18-b9bc-61354fb8941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7b07d8a-b5da-442b-9d1d-fb4cc3aa8d86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37b07d8a-b5da-442b-9d1d-fb4cc3aa8d86">
      <UserInfo>
        <DisplayName>4Sided - Everyone Members</DisplayName>
        <AccountId>8</AccountId>
        <AccountType/>
      </UserInfo>
    </SharedWithUsers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83C1687A-A79E-4B2F-9B6D-C1042114F1A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5ecc12e-71d2-4f18-b9bc-61354fb8941c"/>
    <ds:schemaRef ds:uri="37b07d8a-b5da-442b-9d1d-fb4cc3aa8d8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7B51EB6D-B25B-4754-B789-902E2846F900}">
  <ds:schemaRefs>
    <ds:schemaRef ds:uri="http://schemas.microsoft.com/office/2006/metadata/properties"/>
    <ds:schemaRef ds:uri="http://schemas.microsoft.com/office/infopath/2007/PartnerControls"/>
    <ds:schemaRef ds:uri="37b07d8a-b5da-442b-9d1d-fb4cc3aa8d86"/>
  </ds:schemaRefs>
</ds:datastoreItem>
</file>

<file path=customXml/itemProps3.xml><?xml version="1.0" encoding="utf-8"?>
<ds:datastoreItem xmlns:ds="http://schemas.openxmlformats.org/officeDocument/2006/customXml" ds:itemID="{357CE6E7-3CBC-4EE1-A756-0C8AD04008E9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124</Words>
  <Application>Microsoft Office PowerPoint</Application>
  <PresentationFormat>Widescreen</PresentationFormat>
  <Paragraphs>12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Lato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Constanze Duke</dc:creator>
  <cp:lastModifiedBy>Hana Garfing</cp:lastModifiedBy>
  <cp:revision>9</cp:revision>
  <dcterms:created xsi:type="dcterms:W3CDTF">2021-05-05T23:18:32Z</dcterms:created>
  <dcterms:modified xsi:type="dcterms:W3CDTF">2024-09-26T19:16:30Z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7f9ffdbf-47b5-4239-bf26-5f509ef6ffd7_Enabled">
    <vt:lpwstr>true</vt:lpwstr>
  </property>
  <property fmtid="{D5CDD505-2E9C-101B-9397-08002B2CF9AE}" pid="3" name="MSIP_Label_7f9ffdbf-47b5-4239-bf26-5f509ef6ffd7_SetDate">
    <vt:lpwstr>2021-05-05T23:18:32Z</vt:lpwstr>
  </property>
  <property fmtid="{D5CDD505-2E9C-101B-9397-08002B2CF9AE}" pid="4" name="MSIP_Label_7f9ffdbf-47b5-4239-bf26-5f509ef6ffd7_Method">
    <vt:lpwstr>Standard</vt:lpwstr>
  </property>
  <property fmtid="{D5CDD505-2E9C-101B-9397-08002B2CF9AE}" pid="5" name="MSIP_Label_7f9ffdbf-47b5-4239-bf26-5f509ef6ffd7_Name">
    <vt:lpwstr>Confidential Team-Only Information</vt:lpwstr>
  </property>
  <property fmtid="{D5CDD505-2E9C-101B-9397-08002B2CF9AE}" pid="6" name="MSIP_Label_7f9ffdbf-47b5-4239-bf26-5f509ef6ffd7_SiteId">
    <vt:lpwstr>2fb73c12-a365-4de3-8d1d-778af6e7f683</vt:lpwstr>
  </property>
  <property fmtid="{D5CDD505-2E9C-101B-9397-08002B2CF9AE}" pid="7" name="MSIP_Label_7f9ffdbf-47b5-4239-bf26-5f509ef6ffd7_ActionId">
    <vt:lpwstr>ef98e079-3855-4bc0-a9d6-916f75ebcca2</vt:lpwstr>
  </property>
  <property fmtid="{D5CDD505-2E9C-101B-9397-08002B2CF9AE}" pid="8" name="MSIP_Label_7f9ffdbf-47b5-4239-bf26-5f509ef6ffd7_ContentBits">
    <vt:lpwstr>0</vt:lpwstr>
  </property>
  <property fmtid="{D5CDD505-2E9C-101B-9397-08002B2CF9AE}" pid="9" name="ContentTypeId">
    <vt:lpwstr>0x010100C2FE28EE1E80794A9220FA0BED159303</vt:lpwstr>
  </property>
</Properties>
</file>